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62" r:id="rId7"/>
    <p:sldId id="263" r:id="rId8"/>
    <p:sldId id="265" r:id="rId9"/>
    <p:sldId id="290" r:id="rId10"/>
    <p:sldId id="269" r:id="rId11"/>
    <p:sldId id="270" r:id="rId12"/>
    <p:sldId id="272" r:id="rId13"/>
    <p:sldId id="273" r:id="rId14"/>
    <p:sldId id="313" r:id="rId15"/>
    <p:sldId id="274" r:id="rId16"/>
    <p:sldId id="314" r:id="rId17"/>
    <p:sldId id="315" r:id="rId18"/>
    <p:sldId id="316" r:id="rId19"/>
    <p:sldId id="275" r:id="rId20"/>
    <p:sldId id="317" r:id="rId21"/>
    <p:sldId id="319" r:id="rId22"/>
    <p:sldId id="276" r:id="rId23"/>
    <p:sldId id="277" r:id="rId24"/>
    <p:sldId id="278" r:id="rId25"/>
    <p:sldId id="330" r:id="rId26"/>
    <p:sldId id="285" r:id="rId27"/>
    <p:sldId id="286" r:id="rId28"/>
    <p:sldId id="287" r:id="rId29"/>
    <p:sldId id="288" r:id="rId30"/>
    <p:sldId id="289" r:id="rId31"/>
  </p:sldIdLst>
  <p:sldSz cx="9144000" cy="6858000" type="screen4x3"/>
  <p:notesSz cx="6858000" cy="9144000"/>
  <p:embeddedFontLst>
    <p:embeddedFont>
      <p:font typeface="Calibri" panose="020F0502020204030204"/>
      <p:regular r:id="rId35"/>
    </p:embeddedFont>
    <p:embeddedFont>
      <p:font typeface="Cambria" panose="02040503050406030204"/>
      <p:regular r:id="rId36"/>
      <p:bold r:id="rId37"/>
      <p:italic r:id="rId38"/>
      <p:boldItalic r:id="rId39"/>
    </p:embeddedFont>
    <p:embeddedFont>
      <p:font typeface="Lato" panose="020F0502020204030203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1386" y="72"/>
      </p:cViewPr>
      <p:guideLst>
        <p:guide orient="horz" pos="2196"/>
        <p:guide pos="286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928"/>
        <p:guide pos="214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3" Type="http://schemas.openxmlformats.org/officeDocument/2006/relationships/font" Target="fonts/font9.fntdata"/><Relationship Id="rId42" Type="http://schemas.openxmlformats.org/officeDocument/2006/relationships/font" Target="fonts/font8.fntdata"/><Relationship Id="rId41" Type="http://schemas.openxmlformats.org/officeDocument/2006/relationships/font" Target="fonts/font7.fntdata"/><Relationship Id="rId4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39" Type="http://schemas.openxmlformats.org/officeDocument/2006/relationships/font" Target="fonts/font5.fntdata"/><Relationship Id="rId38" Type="http://schemas.openxmlformats.org/officeDocument/2006/relationships/font" Target="fonts/font4.fntdata"/><Relationship Id="rId37" Type="http://schemas.openxmlformats.org/officeDocument/2006/relationships/font" Target="fonts/font3.fntdata"/><Relationship Id="rId36" Type="http://schemas.openxmlformats.org/officeDocument/2006/relationships/font" Target="fonts/font2.fntdata"/><Relationship Id="rId35" Type="http://schemas.openxmlformats.org/officeDocument/2006/relationships/font" Target="fonts/font1.fntdata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sldNum" idx="12"/>
          </p:nvPr>
        </p:nvSpPr>
        <p:spPr>
          <a:xfrm>
            <a:off x="3881437" y="8686800"/>
            <a:ext cx="2973387" cy="454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" name="Google Shape;4;n"/>
          <p:cNvSpPr/>
          <p:nvPr/>
        </p:nvSpPr>
        <p:spPr>
          <a:xfrm>
            <a:off x="0" y="0"/>
            <a:ext cx="6858000" cy="9144000"/>
          </a:xfrm>
          <a:prstGeom prst="roundRect">
            <a:avLst>
              <a:gd name="adj" fmla="val 5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2"/>
          </p:nvPr>
        </p:nvSpPr>
        <p:spPr>
          <a:xfrm>
            <a:off x="1003300" y="695325"/>
            <a:ext cx="4845050" cy="34258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3225" cy="411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" name="Google Shape;7;n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3387" cy="454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" name="Google Shape;8;n"/>
          <p:cNvSpPr txBox="1">
            <a:spLocks noGrp="1"/>
          </p:cNvSpPr>
          <p:nvPr>
            <p:ph type="dt" idx="10"/>
          </p:nvPr>
        </p:nvSpPr>
        <p:spPr>
          <a:xfrm>
            <a:off x="3881437" y="0"/>
            <a:ext cx="2973387" cy="454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9" name="Google Shape;9;n"/>
          <p:cNvSpPr txBox="1">
            <a:spLocks noGrp="1"/>
          </p:cNvSpPr>
          <p:nvPr>
            <p:ph type="ftr" idx="11"/>
          </p:nvPr>
        </p:nvSpPr>
        <p:spPr>
          <a:xfrm>
            <a:off x="0" y="8686800"/>
            <a:ext cx="2973387" cy="454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0" name="Google Shape;10;n"/>
          <p:cNvSpPr txBox="1">
            <a:spLocks noGrp="1"/>
          </p:cNvSpPr>
          <p:nvPr>
            <p:ph type="sldNum" idx="4"/>
          </p:nvPr>
        </p:nvSpPr>
        <p:spPr>
          <a:xfrm>
            <a:off x="3881437" y="8686800"/>
            <a:ext cx="2973387" cy="454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:notes"/>
          <p:cNvSpPr txBox="1"/>
          <p:nvPr/>
        </p:nvSpPr>
        <p:spPr>
          <a:xfrm>
            <a:off x="3884612" y="8685212"/>
            <a:ext cx="2968625" cy="454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" name="Google Shape;23;p1:notes"/>
          <p:cNvSpPr txBox="1"/>
          <p:nvPr/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 panose="020206030504050203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4" name="Google Shape;24;p1:notes"/>
          <p:cNvSpPr txBox="1"/>
          <p:nvPr/>
        </p:nvSpPr>
        <p:spPr>
          <a:xfrm>
            <a:off x="0" y="0"/>
            <a:ext cx="1587" cy="1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8825" tIns="39600" rIns="78825" bIns="396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5" name="Google Shape;25;p1:notes"/>
          <p:cNvSpPr txBox="1"/>
          <p:nvPr/>
        </p:nvSpPr>
        <p:spPr>
          <a:xfrm>
            <a:off x="3881437" y="8685212"/>
            <a:ext cx="2968625" cy="450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 panose="020206030504050203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6" name="Google Shape;26;p1:notes"/>
          <p:cNvSpPr txBox="1"/>
          <p:nvPr/>
        </p:nvSpPr>
        <p:spPr>
          <a:xfrm>
            <a:off x="3881437" y="8685212"/>
            <a:ext cx="2970212" cy="452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 panose="020206030504050203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7" name="Google Shape;2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95325"/>
            <a:ext cx="4570413" cy="34274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8" name="Google Shape;2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5:notes"/>
          <p:cNvSpPr txBox="1"/>
          <p:nvPr/>
        </p:nvSpPr>
        <p:spPr>
          <a:xfrm>
            <a:off x="3884612" y="8685212"/>
            <a:ext cx="29685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3" name="Google Shape;20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4" name="Google Shape;204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6:notes"/>
          <p:cNvSpPr txBox="1"/>
          <p:nvPr/>
        </p:nvSpPr>
        <p:spPr>
          <a:xfrm>
            <a:off x="3884612" y="8685212"/>
            <a:ext cx="29685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4" name="Google Shape;21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15" name="Google Shape;215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7:notes"/>
          <p:cNvSpPr txBox="1"/>
          <p:nvPr/>
        </p:nvSpPr>
        <p:spPr>
          <a:xfrm>
            <a:off x="3884612" y="8685212"/>
            <a:ext cx="29685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25" name="Google Shape;22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26" name="Google Shape;226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:notes"/>
          <p:cNvSpPr txBox="1"/>
          <p:nvPr/>
        </p:nvSpPr>
        <p:spPr>
          <a:xfrm>
            <a:off x="3884612" y="8685212"/>
            <a:ext cx="29685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6" name="Google Shape;23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7" name="Google Shape;237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9:notes"/>
          <p:cNvSpPr txBox="1"/>
          <p:nvPr/>
        </p:nvSpPr>
        <p:spPr>
          <a:xfrm>
            <a:off x="3884612" y="8685212"/>
            <a:ext cx="29685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46" name="Google Shape;24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47" name="Google Shape;24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0:notes"/>
          <p:cNvSpPr txBox="1"/>
          <p:nvPr/>
        </p:nvSpPr>
        <p:spPr>
          <a:xfrm>
            <a:off x="3884612" y="8685212"/>
            <a:ext cx="29685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56" name="Google Shape;25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57" name="Google Shape;257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:notes"/>
          <p:cNvSpPr txBox="1"/>
          <p:nvPr/>
        </p:nvSpPr>
        <p:spPr>
          <a:xfrm>
            <a:off x="3884612" y="8685212"/>
            <a:ext cx="29685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66" name="Google Shape;26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67" name="Google Shape;267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8:notes"/>
          <p:cNvSpPr txBox="1"/>
          <p:nvPr/>
        </p:nvSpPr>
        <p:spPr>
          <a:xfrm>
            <a:off x="3884612" y="8685212"/>
            <a:ext cx="29685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38" name="Google Shape;338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39" name="Google Shape;339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9:notes"/>
          <p:cNvSpPr txBox="1"/>
          <p:nvPr/>
        </p:nvSpPr>
        <p:spPr>
          <a:xfrm>
            <a:off x="3884612" y="8685212"/>
            <a:ext cx="29685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49" name="Google Shape;349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50" name="Google Shape;350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0:notes"/>
          <p:cNvSpPr txBox="1"/>
          <p:nvPr/>
        </p:nvSpPr>
        <p:spPr>
          <a:xfrm>
            <a:off x="3884612" y="8685212"/>
            <a:ext cx="29685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60" name="Google Shape;360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61" name="Google Shape;361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:notes"/>
          <p:cNvSpPr txBox="1"/>
          <p:nvPr/>
        </p:nvSpPr>
        <p:spPr>
          <a:xfrm>
            <a:off x="3884612" y="8685212"/>
            <a:ext cx="2968625" cy="454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" name="Google Shape;4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3" name="Google Shape;4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1:notes"/>
          <p:cNvSpPr txBox="1"/>
          <p:nvPr/>
        </p:nvSpPr>
        <p:spPr>
          <a:xfrm>
            <a:off x="3884612" y="8685212"/>
            <a:ext cx="29685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71" name="Google Shape;371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72" name="Google Shape;372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2:notes"/>
          <p:cNvSpPr txBox="1"/>
          <p:nvPr/>
        </p:nvSpPr>
        <p:spPr>
          <a:xfrm>
            <a:off x="3884612" y="8685212"/>
            <a:ext cx="29685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82" name="Google Shape;382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83" name="Google Shape;383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:notes"/>
          <p:cNvSpPr txBox="1"/>
          <p:nvPr/>
        </p:nvSpPr>
        <p:spPr>
          <a:xfrm>
            <a:off x="3884612" y="8685212"/>
            <a:ext cx="2968625" cy="454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4" name="Google Shape;5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5" name="Google Shape;5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 txBox="1"/>
          <p:nvPr/>
        </p:nvSpPr>
        <p:spPr>
          <a:xfrm>
            <a:off x="3884612" y="8685212"/>
            <a:ext cx="29685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2" name="Google Shape;10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3" name="Google Shape;10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8:notes"/>
          <p:cNvSpPr txBox="1"/>
          <p:nvPr/>
        </p:nvSpPr>
        <p:spPr>
          <a:xfrm>
            <a:off x="3884612" y="8685212"/>
            <a:ext cx="29685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3" name="Google Shape;11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4" name="Google Shape;11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0:notes"/>
          <p:cNvSpPr txBox="1"/>
          <p:nvPr/>
        </p:nvSpPr>
        <p:spPr>
          <a:xfrm>
            <a:off x="3884612" y="8685212"/>
            <a:ext cx="29685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35" name="Google Shape;13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6" name="Google Shape;13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1:notes"/>
          <p:cNvSpPr txBox="1"/>
          <p:nvPr/>
        </p:nvSpPr>
        <p:spPr>
          <a:xfrm>
            <a:off x="3884612" y="8685212"/>
            <a:ext cx="29685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6" name="Google Shape;14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7" name="Google Shape;147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2:notes"/>
          <p:cNvSpPr txBox="1"/>
          <p:nvPr/>
        </p:nvSpPr>
        <p:spPr>
          <a:xfrm>
            <a:off x="3884612" y="8685212"/>
            <a:ext cx="29685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0" name="Google Shape;17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1" name="Google Shape;17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3:notes"/>
          <p:cNvSpPr txBox="1"/>
          <p:nvPr/>
        </p:nvSpPr>
        <p:spPr>
          <a:xfrm>
            <a:off x="3884612" y="8685212"/>
            <a:ext cx="29685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1" name="Google Shape;18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82" name="Google Shape;182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457200" y="6246812"/>
            <a:ext cx="2127250" cy="4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r>
              <a:t>10/6/2021</a:t>
            </a:r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127375" y="6246812"/>
            <a:ext cx="2895600" cy="4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t>CSE Department, JECC</a:t>
            </a:r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6556375" y="6246812"/>
            <a:ext cx="2127250" cy="4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L="0" marR="0" lvl="1" indent="0" algn="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marR="0" lvl="2" indent="0" algn="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marR="0" lvl="3" indent="0" algn="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marR="0" lvl="4" indent="0" algn="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marR="0" lvl="5" indent="0" algn="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marR="0" lvl="6" indent="0" algn="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marR="0" lvl="7" indent="0" algn="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marR="0" lvl="8" indent="0" algn="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5267325"/>
            <a:ext cx="9144000" cy="159226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"/>
          <p:cNvSpPr txBox="1">
            <a:spLocks noGrp="1"/>
          </p:cNvSpPr>
          <p:nvPr>
            <p:ph type="title"/>
          </p:nvPr>
        </p:nvSpPr>
        <p:spPr>
          <a:xfrm>
            <a:off x="0" y="2124075"/>
            <a:ext cx="8226425" cy="1141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700" b="0" i="0" u="none" strike="noStrike" cap="none">
                <a:solidFill>
                  <a:srgbClr val="00669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700" b="0" i="0" u="none" strike="noStrike" cap="none">
                <a:solidFill>
                  <a:srgbClr val="00669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700" b="0" i="0" u="none" strike="noStrike" cap="none">
                <a:solidFill>
                  <a:srgbClr val="00669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700" b="0" i="0" u="none" strike="noStrike" cap="none">
                <a:solidFill>
                  <a:srgbClr val="00669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700" b="0" i="0" u="none" strike="noStrike" cap="none">
                <a:solidFill>
                  <a:srgbClr val="00669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700" b="0" i="0" u="none" strike="noStrike" cap="none">
                <a:solidFill>
                  <a:srgbClr val="00669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700" b="0" i="0" u="none" strike="noStrike" cap="none">
                <a:solidFill>
                  <a:srgbClr val="00669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700" b="0" i="0" u="none" strike="noStrike" cap="none">
                <a:solidFill>
                  <a:srgbClr val="00669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700" b="0" i="0" u="none" strike="noStrike" cap="none">
                <a:solidFill>
                  <a:srgbClr val="00669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4" name="Google Shape;14;p1"/>
          <p:cNvSpPr txBox="1">
            <a:spLocks noGrp="1"/>
          </p:cNvSpPr>
          <p:nvPr>
            <p:ph type="body" idx="1"/>
          </p:nvPr>
        </p:nvSpPr>
        <p:spPr>
          <a:xfrm>
            <a:off x="457200" y="3679825"/>
            <a:ext cx="8226425" cy="2498725"/>
          </a:xfrm>
          <a:prstGeom prst="rect">
            <a:avLst/>
          </a:prstGeom>
          <a:solidFill>
            <a:srgbClr val="729FCF"/>
          </a:solidFill>
          <a:ln w="9525" cap="flat" cmpd="sng">
            <a:solidFill>
              <a:srgbClr val="3465A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3025" rIns="0" bIns="0" anchor="t" anchorCtr="0">
            <a:noAutofit/>
          </a:bodyPr>
          <a:lstStyle>
            <a:lvl1pPr marL="457200" marR="0" lvl="0" indent="-228600" algn="l" rtl="0">
              <a:lnSpc>
                <a:spcPct val="93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28600" algn="l" rtl="0">
              <a:lnSpc>
                <a:spcPct val="93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3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228600" algn="l" rtl="0">
              <a:lnSpc>
                <a:spcPct val="93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0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228600" algn="l" rtl="0">
              <a:lnSpc>
                <a:spcPct val="93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7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228600" algn="l" rtl="0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7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228600" algn="l" rtl="0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7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28600" algn="l" rtl="0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7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28600" algn="l" rtl="0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7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28600" algn="l" rtl="0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7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5" name="Google Shape;15;p1"/>
          <p:cNvSpPr txBox="1">
            <a:spLocks noGrp="1"/>
          </p:cNvSpPr>
          <p:nvPr>
            <p:ph type="ftr" idx="11"/>
          </p:nvPr>
        </p:nvSpPr>
        <p:spPr>
          <a:xfrm>
            <a:off x="3127375" y="6246812"/>
            <a:ext cx="2895600" cy="4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r>
              <a:t>CSE Department, JECC</a:t>
            </a:r>
          </a:p>
        </p:txBody>
      </p:sp>
      <p:sp>
        <p:nvSpPr>
          <p:cNvPr id="16" name="Google Shape;16;p1"/>
          <p:cNvSpPr txBox="1">
            <a:spLocks noGrp="1"/>
          </p:cNvSpPr>
          <p:nvPr>
            <p:ph type="sldNum" idx="12"/>
          </p:nvPr>
        </p:nvSpPr>
        <p:spPr>
          <a:xfrm>
            <a:off x="6556375" y="6246812"/>
            <a:ext cx="2127250" cy="4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L="0" marR="0" lvl="1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0" marR="0" lvl="2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0" marR="0" lvl="3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0" marR="0" lvl="4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0" marR="0" lvl="5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0" marR="0" lvl="6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0" marR="0" lvl="7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0" marR="0" lvl="8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jpeg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hyperlink" Target="https://github.com/ShilpaSivadas24/Group21_FinalProject" TargetMode="Externa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"/>
          <p:cNvSpPr/>
          <p:nvPr/>
        </p:nvSpPr>
        <p:spPr>
          <a:xfrm>
            <a:off x="457200" y="165100"/>
            <a:ext cx="8228012" cy="6305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1" name="Google Shape;31;p3"/>
          <p:cNvSpPr txBox="1"/>
          <p:nvPr/>
        </p:nvSpPr>
        <p:spPr>
          <a:xfrm>
            <a:off x="760412" y="1308100"/>
            <a:ext cx="80328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55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0099"/>
              </a:buClr>
              <a:buSzPts val="2900"/>
              <a:buFont typeface="Calibri" panose="020F0502020204030204"/>
              <a:buNone/>
            </a:pPr>
            <a:r>
              <a:rPr lang="en-US" sz="2900" b="0" i="0" u="none" strike="noStrike" cap="none">
                <a:solidFill>
                  <a:srgbClr val="28009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			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" name="Google Shape;32;p3"/>
          <p:cNvSpPr/>
          <p:nvPr/>
        </p:nvSpPr>
        <p:spPr>
          <a:xfrm>
            <a:off x="131762" y="0"/>
            <a:ext cx="1587" cy="1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3" name="Google Shape;33;p3"/>
          <p:cNvSpPr/>
          <p:nvPr/>
        </p:nvSpPr>
        <p:spPr>
          <a:xfrm>
            <a:off x="195262" y="1306512"/>
            <a:ext cx="1587" cy="1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4" name="Google Shape;34;p3"/>
          <p:cNvSpPr txBox="1"/>
          <p:nvPr/>
        </p:nvSpPr>
        <p:spPr>
          <a:xfrm>
            <a:off x="522287" y="1665287"/>
            <a:ext cx="7969250" cy="754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800" tIns="41400" rIns="82800" bIns="4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 panose="020B0604020202020204"/>
              <a:buNone/>
            </a:pPr>
            <a:endParaRPr sz="22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 panose="020B0604020202020204"/>
              <a:buNone/>
            </a:pPr>
            <a:endParaRPr sz="22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35" name="Google Shape;35;p3"/>
          <p:cNvSpPr txBox="1"/>
          <p:nvPr/>
        </p:nvSpPr>
        <p:spPr>
          <a:xfrm>
            <a:off x="392100" y="3682988"/>
            <a:ext cx="8229600" cy="21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 panose="020F0502020204030204"/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+mj-lt"/>
                <a:ea typeface="Calibri" panose="020F0502020204030204"/>
                <a:cs typeface="Calibri" panose="020F0502020204030204"/>
                <a:sym typeface="Calibri" panose="020F0502020204030204"/>
              </a:rPr>
              <a:t>Department of  CSE</a:t>
            </a:r>
            <a:endParaRPr sz="1400" b="0" i="0" u="none" strike="noStrike" cap="none" dirty="0">
              <a:solidFill>
                <a:srgbClr val="000000"/>
              </a:solidFill>
              <a:latin typeface="+mj-lt"/>
              <a:sym typeface="Arial" panose="020B060402020202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 panose="020F0502020204030204"/>
              <a:buNone/>
            </a:pPr>
            <a:r>
              <a:rPr lang="en-US" sz="2400" b="1" i="0" u="none" strike="noStrike" cap="none" dirty="0" err="1">
                <a:solidFill>
                  <a:srgbClr val="000000"/>
                </a:solidFill>
                <a:latin typeface="+mj-lt"/>
                <a:ea typeface="Calibri" panose="020F0502020204030204"/>
                <a:cs typeface="Calibri" panose="020F0502020204030204"/>
                <a:sym typeface="Calibri" panose="020F0502020204030204"/>
              </a:rPr>
              <a:t>Jyothi</a:t>
            </a:r>
            <a:r>
              <a:rPr lang="en-US" sz="2400" b="1" i="0" u="none" strike="noStrike" cap="none" dirty="0">
                <a:solidFill>
                  <a:srgbClr val="000000"/>
                </a:solidFill>
                <a:latin typeface="+mj-lt"/>
                <a:ea typeface="Calibri" panose="020F0502020204030204"/>
                <a:cs typeface="Calibri" panose="020F0502020204030204"/>
                <a:sym typeface="Calibri" panose="020F0502020204030204"/>
              </a:rPr>
              <a:t>  Engineering  College</a:t>
            </a:r>
            <a:endParaRPr sz="1400" b="0" i="0" u="none" strike="noStrike" cap="none" dirty="0">
              <a:solidFill>
                <a:srgbClr val="000000"/>
              </a:solidFill>
              <a:latin typeface="+mj-lt"/>
              <a:sym typeface="Arial" panose="020B060402020202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 panose="020F0502020204030204"/>
              <a:buNone/>
            </a:pPr>
            <a:r>
              <a:rPr lang="en-US" sz="2400" b="1" i="0" u="none" strike="noStrike" cap="none" dirty="0" err="1">
                <a:solidFill>
                  <a:srgbClr val="000000"/>
                </a:solidFill>
                <a:latin typeface="+mj-lt"/>
                <a:ea typeface="Calibri" panose="020F0502020204030204"/>
                <a:cs typeface="Calibri" panose="020F0502020204030204"/>
                <a:sym typeface="Calibri" panose="020F0502020204030204"/>
              </a:rPr>
              <a:t>Thrissur</a:t>
            </a:r>
            <a:endParaRPr sz="2400" b="1" i="0" u="none" strike="noStrike" cap="none" dirty="0">
              <a:solidFill>
                <a:srgbClr val="000000"/>
              </a:solidFill>
              <a:latin typeface="+mj-lt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 panose="020B0604020202020204"/>
              <a:buNone/>
            </a:pPr>
            <a:endParaRPr lang="en-US" sz="2400" b="1" i="0" u="none" strike="noStrike" cap="none" dirty="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 panose="020B0604020202020204"/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June 10, 2021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libri" panose="020F0502020204030204"/>
              <a:buNone/>
            </a:pPr>
            <a:r>
              <a:rPr lang="en-US" sz="2100" b="0" i="0" u="none" strike="noStrike" cap="none" dirty="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                                                   			      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libri" panose="020F0502020204030204"/>
              <a:buNone/>
            </a:pPr>
            <a:r>
              <a:rPr lang="en-US" sz="2100" b="0" i="0" u="none" strike="noStrike" cap="none" dirty="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                                                      			                                                        			      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6" name="Google Shape;36;p3"/>
          <p:cNvSpPr txBox="1"/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 panose="020F050202020403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7" name="Google Shape;37;p3"/>
          <p:cNvSpPr txBox="1"/>
          <p:nvPr/>
        </p:nvSpPr>
        <p:spPr>
          <a:xfrm>
            <a:off x="0" y="1511075"/>
            <a:ext cx="91266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504D"/>
              </a:buClr>
              <a:buSzPts val="4000"/>
              <a:buFont typeface="Times New Roman" panose="02020603050405020304"/>
              <a:buNone/>
            </a:pPr>
            <a:r>
              <a:rPr lang="en-US" sz="4000" b="1" dirty="0">
                <a:solidFill>
                  <a:srgbClr val="C00000"/>
                </a:solidFill>
                <a:latin typeface="+mj-lt"/>
                <a:ea typeface="Times New Roman" panose="02020603050405020304"/>
                <a:cs typeface="+mj-lt"/>
                <a:sym typeface="Times New Roman" panose="02020603050405020304"/>
              </a:rPr>
              <a:t>QRT BOT</a:t>
            </a:r>
            <a:endParaRPr lang="en-US" sz="4000" b="1" i="0" u="none" strike="noStrike" cap="none" dirty="0">
              <a:solidFill>
                <a:srgbClr val="C00000"/>
              </a:solidFill>
              <a:latin typeface="+mj-lt"/>
              <a:ea typeface="Times New Roman" panose="02020603050405020304"/>
              <a:cs typeface="+mj-lt"/>
              <a:sym typeface="Times New Roman" panose="02020603050405020304"/>
            </a:endParaRPr>
          </a:p>
        </p:txBody>
      </p:sp>
      <p:pic>
        <p:nvPicPr>
          <p:cNvPr id="38" name="Google Shape;38;p3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62" y="11112"/>
            <a:ext cx="9126537" cy="1601787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3"/>
          <p:cNvSpPr txBox="1"/>
          <p:nvPr/>
        </p:nvSpPr>
        <p:spPr>
          <a:xfrm>
            <a:off x="2236650" y="2910238"/>
            <a:ext cx="4540500" cy="6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 panose="020B0604020202020204"/>
              <a:buNone/>
            </a:pPr>
            <a:r>
              <a:rPr lang="en-US" sz="2600" b="1" i="0" u="none" strike="noStrike" cap="none" dirty="0">
                <a:solidFill>
                  <a:srgbClr val="000000"/>
                </a:solidFill>
                <a:latin typeface="+mj-lt"/>
                <a:ea typeface="Cambria" panose="02040503050406030204"/>
                <a:cs typeface="Cambria" panose="02040503050406030204"/>
                <a:sym typeface="Cambria" panose="02040503050406030204"/>
              </a:rPr>
              <a:t>Group No. : </a:t>
            </a:r>
            <a:r>
              <a:rPr lang="en-US" sz="2600" b="1" dirty="0">
                <a:latin typeface="+mj-lt"/>
                <a:ea typeface="Cambria" panose="02040503050406030204"/>
                <a:cs typeface="Cambria" panose="02040503050406030204"/>
                <a:sym typeface="Cambria" panose="02040503050406030204"/>
              </a:rPr>
              <a:t>21</a:t>
            </a:r>
            <a:endParaRPr sz="2600" b="1" i="0" u="none" strike="noStrike" cap="none" dirty="0">
              <a:solidFill>
                <a:srgbClr val="000000"/>
              </a:solidFill>
              <a:latin typeface="+mj-lt"/>
              <a:ea typeface="Cambria" panose="02040503050406030204"/>
              <a:cs typeface="Cambria" panose="02040503050406030204"/>
              <a:sym typeface="Cambria" panose="02040503050406030204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19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50" y="11100"/>
            <a:ext cx="9126552" cy="9033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19"/>
          <p:cNvSpPr txBox="1"/>
          <p:nvPr/>
        </p:nvSpPr>
        <p:spPr>
          <a:xfrm>
            <a:off x="-186055" y="914400"/>
            <a:ext cx="9126600" cy="10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340995" marR="0" lvl="0" indent="-336550" algn="ctr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Calibri" panose="020F0502020204030204"/>
              <a:buNone/>
            </a:pPr>
            <a:r>
              <a:rPr lang="en-US" sz="3200" b="1" i="0" u="none" strike="noStrike" cap="none">
                <a:solidFill>
                  <a:srgbClr val="C00000"/>
                </a:solidFill>
                <a:latin typeface="+mj-lt"/>
                <a:ea typeface="Calibri" panose="020F0502020204030204"/>
                <a:cs typeface="+mj-lt"/>
                <a:sym typeface="Calibri" panose="020F0502020204030204"/>
              </a:rPr>
              <a:t>UML Diagram</a:t>
            </a:r>
            <a:endParaRPr sz="3200" b="0" i="0" u="none" strike="noStrike" cap="none">
              <a:solidFill>
                <a:srgbClr val="000000"/>
              </a:solidFill>
              <a:latin typeface="+mj-lt"/>
              <a:ea typeface="Arial" panose="020B0604020202020204"/>
              <a:cs typeface="+mj-lt"/>
              <a:sym typeface="Arial" panose="020B0604020202020204"/>
            </a:endParaRPr>
          </a:p>
        </p:txBody>
      </p:sp>
      <p:pic>
        <p:nvPicPr>
          <p:cNvPr id="2" name="Picture 1" descr="uml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630" y="1510665"/>
            <a:ext cx="6618605" cy="4217035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0"/>
          <p:cNvSpPr txBox="1"/>
          <p:nvPr/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 panose="020F050202020403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220" name="Google Shape;220;p20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50" y="11100"/>
            <a:ext cx="9126552" cy="9033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0"/>
          <p:cNvSpPr txBox="1"/>
          <p:nvPr/>
        </p:nvSpPr>
        <p:spPr>
          <a:xfrm>
            <a:off x="17425" y="914400"/>
            <a:ext cx="9126600" cy="10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Calibri" panose="020F0502020204030204"/>
              <a:buNone/>
            </a:pPr>
            <a:r>
              <a:rPr lang="en-US" sz="3700" b="1" i="0" u="none" strike="noStrike" cap="none">
                <a:solidFill>
                  <a:srgbClr val="C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 </a:t>
            </a:r>
            <a:r>
              <a:rPr lang="en-US" sz="3200" b="1" i="0" u="none" strike="noStrike" cap="none">
                <a:solidFill>
                  <a:srgbClr val="C00000"/>
                </a:solidFill>
                <a:latin typeface="+mj-lt"/>
                <a:ea typeface="Calibri" panose="020F0502020204030204"/>
                <a:cs typeface="+mj-lt"/>
                <a:sym typeface="Calibri" panose="020F0502020204030204"/>
              </a:rPr>
              <a:t> Implementation</a:t>
            </a:r>
            <a:endParaRPr lang="en-US" sz="3200" b="1" i="0" u="none" strike="noStrike" cap="none">
              <a:solidFill>
                <a:srgbClr val="C00000"/>
              </a:solidFill>
              <a:latin typeface="+mj-lt"/>
              <a:ea typeface="Calibri" panose="020F0502020204030204"/>
              <a:cs typeface="+mj-lt"/>
              <a:sym typeface="Calibri" panose="020F050202020403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Calibri" panose="020F0502020204030204"/>
              <a:buNone/>
            </a:pPr>
            <a:r>
              <a:rPr lang="en-US" sz="3200" b="1" i="0" u="none" strike="noStrike" cap="none">
                <a:solidFill>
                  <a:srgbClr val="C00000"/>
                </a:solidFill>
                <a:latin typeface="+mj-lt"/>
                <a:ea typeface="Calibri" panose="020F0502020204030204"/>
                <a:cs typeface="+mj-lt"/>
                <a:sym typeface="Calibri" panose="020F0502020204030204"/>
              </a:rPr>
              <a:t>   Flowchart</a:t>
            </a:r>
            <a:endParaRPr lang="en-US" sz="3700" b="1" i="0" u="none" strike="noStrike" cap="none">
              <a:solidFill>
                <a:srgbClr val="C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Calibri" panose="020F0502020204030204"/>
              <a:buNone/>
            </a:pPr>
            <a:r>
              <a:rPr lang="en-US" sz="2800" b="1" i="0" u="none" strike="noStrike" cap="none">
                <a:solidFill>
                  <a:schemeClr val="tx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</a:t>
            </a:r>
            <a:r>
              <a:rPr lang="en-US" sz="2400" b="1" i="0" u="none" strike="noStrike" cap="none">
                <a:solidFill>
                  <a:schemeClr val="tx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1) Covid Symptom </a:t>
            </a:r>
            <a:endParaRPr lang="en-US" sz="2400" b="1" i="0" u="none" strike="noStrike" cap="none">
              <a:solidFill>
                <a:schemeClr val="tx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Calibri" panose="020F0502020204030204"/>
              <a:buNone/>
            </a:pPr>
            <a:r>
              <a:rPr lang="en-US" sz="2400" b="1">
                <a:solidFill>
                  <a:schemeClr val="tx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     Analysis</a:t>
            </a:r>
            <a:endParaRPr lang="en-US" sz="2400" b="1" i="0" u="none" strike="noStrike" cap="none">
              <a:solidFill>
                <a:schemeClr val="tx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pic>
        <p:nvPicPr>
          <p:cNvPr id="2" name="Picture 1" descr="Flowchart (3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3145" y="912495"/>
            <a:ext cx="5111115" cy="514858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0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50" y="11100"/>
            <a:ext cx="9126552" cy="9033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Box 1"/>
          <p:cNvSpPr txBox="1"/>
          <p:nvPr/>
        </p:nvSpPr>
        <p:spPr>
          <a:xfrm>
            <a:off x="250825" y="1193800"/>
            <a:ext cx="2540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Calibri" panose="020F0502020204030204"/>
              <a:buNone/>
            </a:pPr>
            <a:r>
              <a:rPr lang="en-US" sz="2400" b="1">
                <a:solidFill>
                  <a:schemeClr val="tx1"/>
                </a:solidFill>
                <a:latin typeface="+mj-lt"/>
                <a:ea typeface="Calibri" panose="020F0502020204030204"/>
                <a:cs typeface="+mj-lt"/>
                <a:sym typeface="Calibri" panose="020F0502020204030204"/>
              </a:rPr>
              <a:t>2) Emotion  Analysis</a:t>
            </a:r>
            <a:endParaRPr lang="en-US" sz="2400" b="1">
              <a:solidFill>
                <a:schemeClr val="tx1"/>
              </a:solidFill>
              <a:latin typeface="+mj-lt"/>
              <a:ea typeface="Calibri" panose="020F0502020204030204"/>
              <a:cs typeface="+mj-lt"/>
              <a:sym typeface="Calibri" panose="020F0502020204030204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  <p:pic>
        <p:nvPicPr>
          <p:cNvPr id="3" name="Picture 2" descr="IMG-20210609-WA00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450" y="906780"/>
            <a:ext cx="6197600" cy="509651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1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62" y="11112"/>
            <a:ext cx="9126536" cy="1601787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1"/>
          <p:cNvSpPr txBox="1"/>
          <p:nvPr/>
        </p:nvSpPr>
        <p:spPr>
          <a:xfrm>
            <a:off x="-1264920" y="1729389"/>
            <a:ext cx="7698740" cy="875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Calibri" panose="020F0502020204030204"/>
              <a:buNone/>
            </a:pPr>
            <a:r>
              <a:rPr lang="en-US" sz="4400" b="1" i="0" u="none" strike="noStrike" cap="none" dirty="0" smtClean="0">
                <a:solidFill>
                  <a:srgbClr val="C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Implementation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7247" y="2604419"/>
            <a:ext cx="756086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User registers on </a:t>
            </a:r>
            <a:r>
              <a:rPr lang="en-US" sz="2000" dirty="0" err="1">
                <a:latin typeface="+mj-lt"/>
              </a:rPr>
              <a:t>chatbot</a:t>
            </a:r>
            <a:r>
              <a:rPr lang="en-US" sz="2000" dirty="0">
                <a:latin typeface="+mj-lt"/>
              </a:rPr>
              <a:t> application. They need to submit some personal details and health details.</a:t>
            </a:r>
            <a:endParaRPr lang="en-US" sz="2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The </a:t>
            </a:r>
            <a:r>
              <a:rPr lang="en-US" sz="2000" dirty="0" err="1">
                <a:latin typeface="+mj-lt"/>
              </a:rPr>
              <a:t>chatbot</a:t>
            </a:r>
            <a:r>
              <a:rPr lang="en-US" sz="2000" dirty="0">
                <a:latin typeface="+mj-lt"/>
              </a:rPr>
              <a:t> allows user to login to the system </a:t>
            </a:r>
            <a:endParaRPr lang="en-US" sz="2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From the symptoms identified by the user, </a:t>
            </a:r>
            <a:r>
              <a:rPr lang="en-US" sz="2000" dirty="0" err="1">
                <a:latin typeface="+mj-lt"/>
              </a:rPr>
              <a:t>chatbot</a:t>
            </a:r>
            <a:r>
              <a:rPr lang="en-US" sz="2000" dirty="0">
                <a:latin typeface="+mj-lt"/>
              </a:rPr>
              <a:t> predicts whether he has to do the Covid testing or not</a:t>
            </a:r>
            <a:endParaRPr lang="en-US" sz="2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+mj-lt"/>
              </a:rPr>
              <a:t>Chatbot</a:t>
            </a:r>
            <a:r>
              <a:rPr lang="en-US" sz="2000" dirty="0">
                <a:latin typeface="+mj-lt"/>
              </a:rPr>
              <a:t> recognizes users emotions through his chat replies and act </a:t>
            </a:r>
            <a:r>
              <a:rPr lang="en-US" sz="2000" dirty="0" smtClean="0">
                <a:latin typeface="+mj-lt"/>
              </a:rPr>
              <a:t>accordingly.</a:t>
            </a:r>
            <a:endParaRPr lang="en-US" sz="2000" dirty="0">
              <a:latin typeface="+mj-lt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1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62" y="11112"/>
            <a:ext cx="9126536" cy="1601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Screenshot (303)"/>
          <p:cNvPicPr>
            <a:picLocks noChangeAspect="1"/>
          </p:cNvPicPr>
          <p:nvPr/>
        </p:nvPicPr>
        <p:blipFill>
          <a:blip r:embed="rId2"/>
          <a:srcRect t="13847" r="1740" b="5088"/>
          <a:stretch>
            <a:fillRect/>
          </a:stretch>
        </p:blipFill>
        <p:spPr>
          <a:xfrm>
            <a:off x="17145" y="2171065"/>
            <a:ext cx="9126855" cy="3978910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10" name="Text Box 9"/>
          <p:cNvSpPr txBox="1"/>
          <p:nvPr/>
        </p:nvSpPr>
        <p:spPr>
          <a:xfrm>
            <a:off x="457200" y="1612900"/>
            <a:ext cx="42519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Registration Page</a:t>
            </a:r>
            <a:endParaRPr lang="en-US" sz="2400" b="1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1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62" y="11112"/>
            <a:ext cx="9126536" cy="1601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Screenshot (286)"/>
          <p:cNvPicPr>
            <a:picLocks noChangeAspect="1"/>
          </p:cNvPicPr>
          <p:nvPr/>
        </p:nvPicPr>
        <p:blipFill>
          <a:blip r:embed="rId2"/>
          <a:srcRect t="24559" b="7838"/>
          <a:stretch>
            <a:fillRect/>
          </a:stretch>
        </p:blipFill>
        <p:spPr>
          <a:xfrm>
            <a:off x="0" y="2239010"/>
            <a:ext cx="9126855" cy="3973830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11" name="Text Box 10"/>
          <p:cNvSpPr txBox="1"/>
          <p:nvPr/>
        </p:nvSpPr>
        <p:spPr>
          <a:xfrm>
            <a:off x="457200" y="1612900"/>
            <a:ext cx="42519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Login Page</a:t>
            </a:r>
            <a:endParaRPr lang="en-US" sz="2400" b="1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1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62" y="11112"/>
            <a:ext cx="9126536" cy="1601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Screenshot (289)"/>
          <p:cNvPicPr>
            <a:picLocks noChangeAspect="1"/>
          </p:cNvPicPr>
          <p:nvPr/>
        </p:nvPicPr>
        <p:blipFill>
          <a:blip r:embed="rId2"/>
          <a:srcRect l="5259" t="13272" r="6263" b="13532"/>
          <a:stretch>
            <a:fillRect/>
          </a:stretch>
        </p:blipFill>
        <p:spPr>
          <a:xfrm>
            <a:off x="0" y="2118360"/>
            <a:ext cx="9021445" cy="3964940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10" name="Text Box 9"/>
          <p:cNvSpPr txBox="1"/>
          <p:nvPr/>
        </p:nvSpPr>
        <p:spPr>
          <a:xfrm>
            <a:off x="457200" y="1612900"/>
            <a:ext cx="42519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Health Status Update</a:t>
            </a:r>
            <a:endParaRPr lang="en-US" sz="2400" b="1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2"/>
          <p:cNvSpPr txBox="1"/>
          <p:nvPr/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 panose="020F050202020403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242" name="Google Shape;242;p22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62" y="11112"/>
            <a:ext cx="9126536" cy="1601787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2"/>
          <p:cNvSpPr txBox="1"/>
          <p:nvPr/>
        </p:nvSpPr>
        <p:spPr>
          <a:xfrm>
            <a:off x="17462" y="1688750"/>
            <a:ext cx="8669338" cy="89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 panose="020B0604020202020204"/>
              <a:buNone/>
            </a:pPr>
            <a:r>
              <a:rPr lang="en-US" sz="3200" b="1" i="0" u="none" strike="noStrike" cap="none" dirty="0">
                <a:solidFill>
                  <a:srgbClr val="C00000"/>
                </a:solidFill>
                <a:latin typeface="+mj-lt"/>
                <a:ea typeface="Lato" panose="020F0502020204030203"/>
                <a:cs typeface="+mj-lt"/>
                <a:sym typeface="Lato" panose="020F0502020204030203"/>
              </a:rPr>
              <a:t>Symptom Prediction</a:t>
            </a:r>
            <a:endParaRPr sz="3200" b="1" i="0" u="none" strike="noStrike" cap="none" dirty="0">
              <a:solidFill>
                <a:srgbClr val="C00000"/>
              </a:solidFill>
              <a:latin typeface="+mj-lt"/>
              <a:ea typeface="Lato" panose="020F0502020204030203"/>
              <a:cs typeface="+mj-lt"/>
              <a:sym typeface="Lato" panose="020F0502020204030203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71926" y="2579076"/>
            <a:ext cx="7246962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We use K-nearest neighbor algorithm (KNN) for Symptom Prediction</a:t>
            </a:r>
            <a:endParaRPr lang="en-US" sz="2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KNN identifies the symptoms from the interaction with the user</a:t>
            </a:r>
            <a:endParaRPr lang="en-US" sz="2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Split the dataset into training and test sets with 80-20 ratio</a:t>
            </a:r>
            <a:endParaRPr lang="en-US" sz="2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An accuracy of 91% was obtained for the trained model after it was tested on the test dataset.</a:t>
            </a:r>
            <a:endParaRPr lang="en-US" sz="2000" dirty="0">
              <a:latin typeface="+mj-lt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2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62" y="11112"/>
            <a:ext cx="9126536" cy="1601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Screenshot (305)"/>
          <p:cNvPicPr>
            <a:picLocks noChangeAspect="1"/>
          </p:cNvPicPr>
          <p:nvPr/>
        </p:nvPicPr>
        <p:blipFill>
          <a:blip r:embed="rId2"/>
          <a:srcRect l="10380" t="13666" r="9267" b="4806"/>
          <a:stretch>
            <a:fillRect/>
          </a:stretch>
        </p:blipFill>
        <p:spPr>
          <a:xfrm>
            <a:off x="472440" y="1626870"/>
            <a:ext cx="7983220" cy="4633595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2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62" y="11112"/>
            <a:ext cx="9126536" cy="1601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Screenshot (298)"/>
          <p:cNvPicPr>
            <a:picLocks noChangeAspect="1"/>
          </p:cNvPicPr>
          <p:nvPr/>
        </p:nvPicPr>
        <p:blipFill>
          <a:blip r:embed="rId2"/>
          <a:srcRect t="63796" r="62910" b="5323"/>
          <a:stretch>
            <a:fillRect/>
          </a:stretch>
        </p:blipFill>
        <p:spPr>
          <a:xfrm>
            <a:off x="4869180" y="1776730"/>
            <a:ext cx="4187825" cy="2144395"/>
          </a:xfrm>
          <a:prstGeom prst="rect">
            <a:avLst/>
          </a:prstGeom>
        </p:spPr>
      </p:pic>
      <p:pic>
        <p:nvPicPr>
          <p:cNvPr id="3" name="Picture 2" descr="Screenshot (296)"/>
          <p:cNvPicPr>
            <a:picLocks noChangeAspect="1"/>
          </p:cNvPicPr>
          <p:nvPr/>
        </p:nvPicPr>
        <p:blipFill>
          <a:blip r:embed="rId3"/>
          <a:srcRect t="62677" r="50385" b="5323"/>
          <a:stretch>
            <a:fillRect/>
          </a:stretch>
        </p:blipFill>
        <p:spPr>
          <a:xfrm>
            <a:off x="258445" y="1776095"/>
            <a:ext cx="4194175" cy="2145665"/>
          </a:xfrm>
          <a:prstGeom prst="rect">
            <a:avLst/>
          </a:prstGeom>
        </p:spPr>
      </p:pic>
      <p:pic>
        <p:nvPicPr>
          <p:cNvPr id="5" name="Picture 4" descr="Screenshot (294)"/>
          <p:cNvPicPr>
            <a:picLocks noChangeAspect="1"/>
          </p:cNvPicPr>
          <p:nvPr/>
        </p:nvPicPr>
        <p:blipFill>
          <a:blip r:embed="rId4"/>
          <a:srcRect l="33586" t="9107" r="33308" b="71398"/>
          <a:stretch>
            <a:fillRect/>
          </a:stretch>
        </p:blipFill>
        <p:spPr>
          <a:xfrm>
            <a:off x="4711065" y="4151630"/>
            <a:ext cx="4345305" cy="1388110"/>
          </a:xfrm>
          <a:prstGeom prst="rect">
            <a:avLst/>
          </a:prstGeom>
        </p:spPr>
      </p:pic>
      <p:sp>
        <p:nvSpPr>
          <p:cNvPr id="9" name="Date Placeholder 8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  <p:pic>
        <p:nvPicPr>
          <p:cNvPr id="8" name="Picture 7" descr="Screenshot (329)"/>
          <p:cNvPicPr>
            <a:picLocks noChangeAspect="1"/>
          </p:cNvPicPr>
          <p:nvPr/>
        </p:nvPicPr>
        <p:blipFill>
          <a:blip r:embed="rId5"/>
          <a:srcRect l="33447" t="8613" r="33308" b="73678"/>
          <a:stretch>
            <a:fillRect/>
          </a:stretch>
        </p:blipFill>
        <p:spPr>
          <a:xfrm>
            <a:off x="258445" y="3921125"/>
            <a:ext cx="4193540" cy="16179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4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317" y="317"/>
            <a:ext cx="9126537" cy="1601787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4"/>
          <p:cNvSpPr txBox="1"/>
          <p:nvPr/>
        </p:nvSpPr>
        <p:spPr>
          <a:xfrm>
            <a:off x="573405" y="1602105"/>
            <a:ext cx="4016375" cy="730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 panose="020B0604020202020204"/>
              <a:buNone/>
            </a:pPr>
            <a:r>
              <a:rPr lang="en-US" sz="3200" b="1" i="0" u="none" strike="noStrike" cap="none" dirty="0">
                <a:solidFill>
                  <a:srgbClr val="C00000"/>
                </a:solidFill>
                <a:latin typeface="+mj-lt"/>
                <a:ea typeface="Cambria" panose="02040503050406030204"/>
                <a:cs typeface="+mj-lt"/>
                <a:sym typeface="Cambria" panose="02040503050406030204"/>
              </a:rPr>
              <a:t>Group Members</a:t>
            </a:r>
            <a:endParaRPr sz="3200" b="1" i="0" u="none" strike="noStrike" cap="none" dirty="0">
              <a:solidFill>
                <a:srgbClr val="C00000"/>
              </a:solidFill>
              <a:latin typeface="+mj-lt"/>
              <a:ea typeface="Cambria" panose="02040503050406030204"/>
              <a:cs typeface="+mj-lt"/>
              <a:sym typeface="Cambria" panose="02040503050406030204"/>
            </a:endParaRPr>
          </a:p>
        </p:txBody>
      </p:sp>
      <p:sp>
        <p:nvSpPr>
          <p:cNvPr id="48" name="Google Shape;48;p4"/>
          <p:cNvSpPr txBox="1"/>
          <p:nvPr/>
        </p:nvSpPr>
        <p:spPr>
          <a:xfrm>
            <a:off x="573150" y="2332900"/>
            <a:ext cx="9126600" cy="3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457200" marR="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Times New Roman" panose="02020603050405020304"/>
              <a:buAutoNum type="arabicPeriod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Joshua Joseph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		JEC17CS0</a:t>
            </a:r>
            <a:r>
              <a:rPr lang="en-US" sz="2400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59</a:t>
            </a:r>
            <a:endParaRPr sz="2400" b="0" i="0" u="none" strike="noStrike" cap="none" dirty="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marR="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AutoNum type="arabicPeriod"/>
            </a:pPr>
            <a:r>
              <a:rPr lang="en-US" sz="2400" b="0" i="0" u="none" strike="noStrike" cap="none" dirty="0" err="1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J</a:t>
            </a:r>
            <a:r>
              <a:rPr lang="en-US" sz="2400" dirty="0" err="1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osin</a:t>
            </a:r>
            <a:r>
              <a:rPr lang="en-US" sz="2400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George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		JEC17CS0</a:t>
            </a:r>
            <a:r>
              <a:rPr lang="en-US" sz="2400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60</a:t>
            </a:r>
            <a:endParaRPr sz="2400" b="0" i="0" u="none" strike="noStrike" cap="none" dirty="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marR="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AutoNum type="arabicPeriod"/>
            </a:pPr>
            <a:r>
              <a:rPr lang="en-US" sz="2400" dirty="0" err="1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Sangeetha</a:t>
            </a:r>
            <a:r>
              <a:rPr lang="en-US" sz="2400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C P 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		JEC17CS</a:t>
            </a:r>
            <a:r>
              <a:rPr lang="en-US" sz="2400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086</a:t>
            </a:r>
            <a:endParaRPr sz="2400" dirty="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marR="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AutoNum type="arabicPeriod"/>
            </a:pPr>
            <a:r>
              <a:rPr lang="en-US" sz="2400" dirty="0" err="1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Shilpa</a:t>
            </a:r>
            <a:r>
              <a:rPr lang="en-US" sz="2400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Sivadas</a:t>
            </a:r>
            <a:r>
              <a:rPr lang="en-US" sz="2400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		JEC17CS093</a:t>
            </a:r>
            <a:r>
              <a:rPr lang="en-US" sz="2800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	</a:t>
            </a:r>
            <a:endParaRPr sz="2800" dirty="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49" name="Google Shape;49;p4"/>
          <p:cNvSpPr txBox="1"/>
          <p:nvPr/>
        </p:nvSpPr>
        <p:spPr>
          <a:xfrm>
            <a:off x="246050" y="4826350"/>
            <a:ext cx="1816200" cy="7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Guide :</a:t>
            </a:r>
            <a:endParaRPr lang="en-US" sz="2400" b="1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50" name="Google Shape;50;p4"/>
          <p:cNvSpPr txBox="1"/>
          <p:nvPr/>
        </p:nvSpPr>
        <p:spPr>
          <a:xfrm>
            <a:off x="1576800" y="4826350"/>
            <a:ext cx="6066900" cy="7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Mr. </a:t>
            </a:r>
            <a:r>
              <a:rPr lang="en-US" sz="2400" b="1" dirty="0" err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Unnikrishnan</a:t>
            </a:r>
            <a:r>
              <a:rPr lang="en-US" sz="24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P (Assistant Professor)</a:t>
            </a:r>
            <a:endParaRPr sz="2400" b="1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51" name="Google Shape;51;p4"/>
          <p:cNvSpPr txBox="1"/>
          <p:nvPr/>
        </p:nvSpPr>
        <p:spPr>
          <a:xfrm>
            <a:off x="373685" y="5430720"/>
            <a:ext cx="8474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GIT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</a:t>
            </a:r>
            <a:r>
              <a:rPr lang="en-US" sz="2000" b="1" i="0" u="none" strike="noStrike" cap="none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:</a:t>
            </a:r>
            <a:r>
              <a:rPr lang="en-US" sz="2000" b="0" i="0" u="none" strike="noStrike" cap="none">
                <a:solidFill>
                  <a:srgbClr val="000000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 </a:t>
            </a:r>
            <a:r>
              <a:rPr lang="en-US" sz="2400" u="sng">
                <a:solidFill>
                  <a:srgbClr val="434343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  <a:hlinkClick r:id="rId2"/>
              </a:rPr>
              <a:t>https://github.com/ShilpaSivadas24/Group21_FinalProject</a:t>
            </a:r>
            <a:endParaRPr sz="2400">
              <a:solidFill>
                <a:srgbClr val="434343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</a:pPr>
            <a:endParaRPr sz="1800"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23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62" y="11112"/>
            <a:ext cx="9126536" cy="1601787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3"/>
          <p:cNvSpPr txBox="1"/>
          <p:nvPr/>
        </p:nvSpPr>
        <p:spPr>
          <a:xfrm>
            <a:off x="457025" y="2571642"/>
            <a:ext cx="8074200" cy="2794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 panose="020B0604020202020204" pitchFamily="34" charset="0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We use Term Frequency-Inverse Document Frequency(TF-IDF) for emotion analysis</a:t>
            </a:r>
            <a:endParaRPr lang="en-US" sz="2000" b="0" i="0" u="none" strike="noStrike" cap="none" dirty="0">
              <a:solidFill>
                <a:srgbClr val="000000"/>
              </a:solidFill>
              <a:latin typeface="+mj-lt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457200" marR="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The </a:t>
            </a:r>
            <a:r>
              <a:rPr lang="en-US" sz="2000" dirty="0" smtClean="0"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words are converted to vectors and </a:t>
            </a:r>
            <a:r>
              <a:rPr lang="en-US" sz="2000" dirty="0"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Sentence matching is done using </a:t>
            </a:r>
            <a:r>
              <a:rPr lang="en-US" sz="2000" dirty="0" smtClean="0"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TF-IDF</a:t>
            </a:r>
            <a:endParaRPr lang="en-US" sz="2000" dirty="0" smtClean="0">
              <a:latin typeface="+mj-lt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457200" marR="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If the cosine similarity is greater than 0.3 the sentence is similar to the one in the dataset else not </a:t>
            </a:r>
            <a:endParaRPr lang="en-US" sz="2000" dirty="0" smtClean="0">
              <a:latin typeface="+mj-lt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457200" marR="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The emotion in the sentence is then analysed using VADER</a:t>
            </a:r>
            <a:endParaRPr lang="en-US" sz="2000" dirty="0">
              <a:latin typeface="+mj-lt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10795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 panose="020B0604020202020204" pitchFamily="34" charset="0"/>
              <a:buNone/>
            </a:pPr>
            <a:endParaRPr lang="en-US" sz="2000" b="0" i="0" u="none" strike="noStrike" cap="none" dirty="0">
              <a:solidFill>
                <a:srgbClr val="000000"/>
              </a:solidFill>
              <a:latin typeface="+mj-lt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63615" y="1868463"/>
            <a:ext cx="53499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</a:rPr>
              <a:t>Emotion Analysis</a:t>
            </a:r>
            <a:endParaRPr lang="en-US" sz="3200" b="1" dirty="0">
              <a:solidFill>
                <a:srgbClr val="C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4"/>
          <p:cNvSpPr txBox="1"/>
          <p:nvPr/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 panose="020F050202020403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262" name="Google Shape;262;p24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62" y="11112"/>
            <a:ext cx="9126536" cy="1601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Screenshot (304)"/>
          <p:cNvPicPr>
            <a:picLocks noChangeAspect="1"/>
          </p:cNvPicPr>
          <p:nvPr/>
        </p:nvPicPr>
        <p:blipFill>
          <a:blip r:embed="rId2"/>
          <a:srcRect l="6686" t="21022" b="8097"/>
          <a:stretch>
            <a:fillRect/>
          </a:stretch>
        </p:blipFill>
        <p:spPr>
          <a:xfrm>
            <a:off x="332105" y="1858645"/>
            <a:ext cx="8555990" cy="4008120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25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50" y="11104"/>
            <a:ext cx="9126552" cy="102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Screenshot (309)"/>
          <p:cNvPicPr>
            <a:picLocks noChangeAspect="1"/>
          </p:cNvPicPr>
          <p:nvPr/>
        </p:nvPicPr>
        <p:blipFill>
          <a:blip r:embed="rId2"/>
          <a:srcRect l="11092" t="13172" r="11818" b="5312"/>
          <a:stretch>
            <a:fillRect/>
          </a:stretch>
        </p:blipFill>
        <p:spPr>
          <a:xfrm>
            <a:off x="694690" y="1138555"/>
            <a:ext cx="7753985" cy="4609465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pic>
        <p:nvPicPr>
          <p:cNvPr id="272" name="Google Shape;272;p25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50" y="11104"/>
            <a:ext cx="9126552" cy="102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Screenshot (310)"/>
          <p:cNvPicPr>
            <a:picLocks noChangeAspect="1"/>
          </p:cNvPicPr>
          <p:nvPr/>
        </p:nvPicPr>
        <p:blipFill>
          <a:blip r:embed="rId2"/>
          <a:srcRect l="6005" t="68613" r="1694" b="25828"/>
          <a:stretch>
            <a:fillRect/>
          </a:stretch>
        </p:blipFill>
        <p:spPr>
          <a:xfrm>
            <a:off x="-26035" y="2790825"/>
            <a:ext cx="9144635" cy="800100"/>
          </a:xfrm>
          <a:prstGeom prst="rect">
            <a:avLst/>
          </a:prstGeom>
        </p:spPr>
      </p:pic>
      <p:pic>
        <p:nvPicPr>
          <p:cNvPr id="6" name="Picture 5" descr="Screenshot (311)"/>
          <p:cNvPicPr>
            <a:picLocks noChangeAspect="1"/>
          </p:cNvPicPr>
          <p:nvPr/>
        </p:nvPicPr>
        <p:blipFill>
          <a:blip r:embed="rId3"/>
          <a:srcRect l="5783" t="68950" r="1834" b="24705"/>
          <a:stretch>
            <a:fillRect/>
          </a:stretch>
        </p:blipFill>
        <p:spPr>
          <a:xfrm>
            <a:off x="-8890" y="2051685"/>
            <a:ext cx="9127490" cy="739140"/>
          </a:xfrm>
          <a:prstGeom prst="rect">
            <a:avLst/>
          </a:prstGeom>
        </p:spPr>
      </p:pic>
      <p:pic>
        <p:nvPicPr>
          <p:cNvPr id="7" name="Picture 6" descr="Screenshot (313)"/>
          <p:cNvPicPr>
            <a:picLocks noChangeAspect="1"/>
          </p:cNvPicPr>
          <p:nvPr/>
        </p:nvPicPr>
        <p:blipFill>
          <a:blip r:embed="rId4"/>
          <a:srcRect l="8192" t="69175" r="1478" b="24930"/>
          <a:stretch>
            <a:fillRect/>
          </a:stretch>
        </p:blipFill>
        <p:spPr>
          <a:xfrm>
            <a:off x="-26035" y="3590925"/>
            <a:ext cx="9169400" cy="782955"/>
          </a:xfrm>
          <a:prstGeom prst="rect">
            <a:avLst/>
          </a:prstGeom>
        </p:spPr>
      </p:pic>
      <p:pic>
        <p:nvPicPr>
          <p:cNvPr id="8" name="Picture 7" descr="Screenshot (314)"/>
          <p:cNvPicPr>
            <a:picLocks noChangeAspect="1"/>
          </p:cNvPicPr>
          <p:nvPr/>
        </p:nvPicPr>
        <p:blipFill>
          <a:blip r:embed="rId5"/>
          <a:srcRect l="5865" t="69118" r="1443" b="26086"/>
          <a:stretch>
            <a:fillRect/>
          </a:stretch>
        </p:blipFill>
        <p:spPr>
          <a:xfrm>
            <a:off x="-8890" y="4373880"/>
            <a:ext cx="9152890" cy="600710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32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62" y="11112"/>
            <a:ext cx="9126536" cy="1601787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32"/>
          <p:cNvSpPr txBox="1"/>
          <p:nvPr/>
        </p:nvSpPr>
        <p:spPr>
          <a:xfrm>
            <a:off x="-387350" y="1871980"/>
            <a:ext cx="4592320" cy="575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Calibri" panose="020F0502020204030204"/>
              <a:buNone/>
            </a:pPr>
            <a:r>
              <a:rPr lang="en-US" sz="3200" b="1" i="0" u="none" strike="noStrike" cap="none">
                <a:solidFill>
                  <a:srgbClr val="C00000"/>
                </a:solidFill>
                <a:latin typeface="+mj-lt"/>
                <a:ea typeface="Calibri" panose="020F0502020204030204"/>
                <a:cs typeface="+mj-lt"/>
                <a:sym typeface="Calibri" panose="020F0502020204030204"/>
              </a:rPr>
              <a:t>Application</a:t>
            </a:r>
            <a:endParaRPr sz="3200" b="0" i="0" u="none" strike="noStrike" cap="none">
              <a:solidFill>
                <a:srgbClr val="000000"/>
              </a:solidFill>
              <a:latin typeface="+mj-lt"/>
              <a:ea typeface="Arial" panose="020B0604020202020204"/>
              <a:cs typeface="+mj-lt"/>
              <a:sym typeface="Arial" panose="020B0604020202020204"/>
            </a:endParaRPr>
          </a:p>
        </p:txBody>
      </p:sp>
      <p:sp>
        <p:nvSpPr>
          <p:cNvPr id="346" name="Google Shape;346;p32"/>
          <p:cNvSpPr txBox="1"/>
          <p:nvPr/>
        </p:nvSpPr>
        <p:spPr>
          <a:xfrm>
            <a:off x="620720" y="2447160"/>
            <a:ext cx="7278000" cy="38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  <a:ea typeface="Lato" panose="020F0502020204030203"/>
                <a:cs typeface="+mj-lt"/>
                <a:sym typeface="Lato" panose="020F0502020204030203"/>
              </a:rPr>
              <a:t>Website that anybody can visit, regardless of device</a:t>
            </a:r>
            <a:endParaRPr sz="2000" b="0" i="0" u="none" strike="noStrike" cap="none" dirty="0">
              <a:solidFill>
                <a:srgbClr val="000000"/>
              </a:solidFill>
              <a:latin typeface="+mj-lt"/>
              <a:ea typeface="Lato" panose="020F0502020204030203"/>
              <a:cs typeface="+mj-lt"/>
              <a:sym typeface="Lato" panose="020F0502020204030203"/>
            </a:endParaRPr>
          </a:p>
          <a:p>
            <a:pPr marL="457200" marR="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+mj-lt"/>
                <a:ea typeface="Lato" panose="020F0502020204030203"/>
                <a:cs typeface="+mj-lt"/>
                <a:sym typeface="Lato" panose="020F0502020204030203"/>
              </a:rPr>
              <a:t>Can see clear, objective facts  about COVID-19</a:t>
            </a:r>
            <a:endParaRPr sz="2000" b="0" i="0" u="none" strike="noStrike" cap="none" dirty="0">
              <a:solidFill>
                <a:srgbClr val="000000"/>
              </a:solidFill>
              <a:latin typeface="+mj-lt"/>
              <a:ea typeface="Lato" panose="020F0502020204030203"/>
              <a:cs typeface="+mj-lt"/>
              <a:sym typeface="Lato" panose="020F0502020204030203"/>
            </a:endParaRPr>
          </a:p>
          <a:p>
            <a:pPr marL="457200" marR="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  <a:ea typeface="Lato" panose="020F0502020204030203"/>
                <a:cs typeface="+mj-lt"/>
                <a:sym typeface="Lato" panose="020F0502020204030203"/>
              </a:rPr>
              <a:t>Users can chat with </a:t>
            </a:r>
            <a:r>
              <a:rPr lang="en-US" sz="2000" dirty="0" err="1">
                <a:latin typeface="+mj-lt"/>
                <a:ea typeface="Lato" panose="020F0502020204030203"/>
                <a:cs typeface="+mj-lt"/>
                <a:sym typeface="Lato" panose="020F0502020204030203"/>
              </a:rPr>
              <a:t>chatbot</a:t>
            </a:r>
            <a:r>
              <a:rPr lang="en-US" sz="2000" dirty="0">
                <a:latin typeface="+mj-lt"/>
                <a:ea typeface="Lato" panose="020F0502020204030203"/>
                <a:cs typeface="+mj-lt"/>
                <a:sym typeface="Lato" panose="020F0502020204030203"/>
              </a:rPr>
              <a:t> and get mental </a:t>
            </a:r>
            <a:r>
              <a:rPr lang="en-US" sz="2000" dirty="0" smtClean="0">
                <a:latin typeface="+mj-lt"/>
                <a:ea typeface="Lato" panose="020F0502020204030203"/>
                <a:cs typeface="+mj-lt"/>
                <a:sym typeface="Lato" panose="020F0502020204030203"/>
              </a:rPr>
              <a:t>relief.</a:t>
            </a:r>
            <a:endParaRPr sz="2000" b="0" i="0" u="none" strike="noStrike" cap="none" dirty="0">
              <a:solidFill>
                <a:srgbClr val="000000"/>
              </a:solidFill>
              <a:latin typeface="+mj-lt"/>
              <a:ea typeface="Lato" panose="020F0502020204030203"/>
              <a:cs typeface="+mj-lt"/>
              <a:sym typeface="Lato" panose="020F0502020204030203"/>
            </a:endParaRPr>
          </a:p>
          <a:p>
            <a:pPr marL="8001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rgbClr val="000000"/>
              </a:solidFill>
              <a:latin typeface="+mj-lt"/>
              <a:ea typeface="Lato" panose="020F0502020204030203"/>
              <a:cs typeface="+mj-lt"/>
              <a:sym typeface="Lato" panose="020F0502020204030203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33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62" y="11112"/>
            <a:ext cx="9126536" cy="1601787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33"/>
          <p:cNvSpPr txBox="1"/>
          <p:nvPr/>
        </p:nvSpPr>
        <p:spPr>
          <a:xfrm>
            <a:off x="-116840" y="1700530"/>
            <a:ext cx="4406900" cy="65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Calibri" panose="020F0502020204030204"/>
              <a:buNone/>
            </a:pPr>
            <a:r>
              <a:rPr lang="en-US" sz="3200" b="1" i="0" u="none" strike="noStrike" cap="none">
                <a:solidFill>
                  <a:srgbClr val="C00000"/>
                </a:solidFill>
                <a:latin typeface="+mj-lt"/>
                <a:ea typeface="Calibri" panose="020F0502020204030204"/>
                <a:cs typeface="+mj-lt"/>
                <a:sym typeface="Calibri" panose="020F0502020204030204"/>
              </a:rPr>
              <a:t>Conclusion</a:t>
            </a:r>
            <a:endParaRPr sz="3200" b="0" i="0" u="none" strike="noStrike" cap="none">
              <a:solidFill>
                <a:srgbClr val="000000"/>
              </a:solidFill>
              <a:latin typeface="+mj-lt"/>
              <a:ea typeface="Arial" panose="020B0604020202020204"/>
              <a:cs typeface="+mj-lt"/>
              <a:sym typeface="Arial" panose="020B0604020202020204"/>
            </a:endParaRPr>
          </a:p>
        </p:txBody>
      </p:sp>
      <p:sp>
        <p:nvSpPr>
          <p:cNvPr id="357" name="Google Shape;357;p33"/>
          <p:cNvSpPr txBox="1"/>
          <p:nvPr/>
        </p:nvSpPr>
        <p:spPr>
          <a:xfrm>
            <a:off x="463550" y="2256790"/>
            <a:ext cx="7277735" cy="2119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  <a:ea typeface="Lato" panose="020F0502020204030203"/>
                <a:cs typeface="+mj-lt"/>
                <a:sym typeface="Lato" panose="020F0502020204030203"/>
              </a:rPr>
              <a:t>Easy-to-access website with all functionality</a:t>
            </a:r>
            <a:endParaRPr sz="2000" b="0" i="0" u="none" strike="noStrike" cap="none" dirty="0">
              <a:solidFill>
                <a:srgbClr val="000000"/>
              </a:solidFill>
              <a:latin typeface="+mj-lt"/>
              <a:ea typeface="Lato" panose="020F0502020204030203"/>
              <a:cs typeface="+mj-lt"/>
              <a:sym typeface="Lato" panose="020F0502020204030203"/>
            </a:endParaRPr>
          </a:p>
          <a:p>
            <a:pPr marL="457200" marR="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  <a:ea typeface="Lato" panose="020F0502020204030203"/>
                <a:cs typeface="+mj-lt"/>
                <a:sym typeface="Lato" panose="020F0502020204030203"/>
              </a:rPr>
              <a:t>Inform people of best practices to battle COVID-19</a:t>
            </a:r>
            <a:endParaRPr sz="2000" b="0" i="0" u="none" strike="noStrike" cap="none" dirty="0">
              <a:solidFill>
                <a:srgbClr val="000000"/>
              </a:solidFill>
              <a:latin typeface="+mj-lt"/>
              <a:ea typeface="Lato" panose="020F0502020204030203"/>
              <a:cs typeface="+mj-lt"/>
              <a:sym typeface="Lato" panose="020F0502020204030203"/>
            </a:endParaRPr>
          </a:p>
          <a:p>
            <a:pPr marL="457200" marR="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+mj-lt"/>
                <a:ea typeface="Lato" panose="020F0502020204030203"/>
                <a:cs typeface="+mj-lt"/>
                <a:sym typeface="Lato" panose="020F0502020204030203"/>
              </a:rPr>
              <a:t>Can reduce strain on </a:t>
            </a:r>
            <a:r>
              <a:rPr lang="en-US" sz="2000" dirty="0" smtClean="0">
                <a:solidFill>
                  <a:schemeClr val="dk1"/>
                </a:solidFill>
                <a:latin typeface="+mj-lt"/>
                <a:ea typeface="Lato" panose="020F0502020204030203"/>
                <a:cs typeface="+mj-lt"/>
                <a:sym typeface="Lato" panose="020F0502020204030203"/>
              </a:rPr>
              <a:t>hospitals.</a:t>
            </a:r>
            <a:endParaRPr sz="2000" b="0" i="0" u="none" strike="noStrike" cap="none" dirty="0">
              <a:solidFill>
                <a:srgbClr val="000000"/>
              </a:solidFill>
              <a:latin typeface="+mj-lt"/>
              <a:ea typeface="Lato" panose="020F0502020204030203"/>
              <a:cs typeface="+mj-lt"/>
              <a:sym typeface="Lato" panose="020F0502020204030203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34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62" y="11112"/>
            <a:ext cx="9126536" cy="1601787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34"/>
          <p:cNvSpPr txBox="1"/>
          <p:nvPr/>
        </p:nvSpPr>
        <p:spPr>
          <a:xfrm>
            <a:off x="-369570" y="1612900"/>
            <a:ext cx="4391660" cy="688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Calibri" panose="020F0502020204030204"/>
              <a:buNone/>
            </a:pPr>
            <a:r>
              <a:rPr lang="en-US" sz="3200" b="1" i="0" u="none" strike="noStrike" cap="none">
                <a:solidFill>
                  <a:srgbClr val="C00000"/>
                </a:solidFill>
                <a:latin typeface="+mj-lt"/>
                <a:ea typeface="Calibri" panose="020F0502020204030204"/>
                <a:cs typeface="+mj-lt"/>
                <a:sym typeface="Calibri" panose="020F0502020204030204"/>
              </a:rPr>
              <a:t>Future Work</a:t>
            </a:r>
            <a:endParaRPr sz="3200" b="0" i="0" u="none" strike="noStrike" cap="none">
              <a:solidFill>
                <a:srgbClr val="000000"/>
              </a:solidFill>
              <a:latin typeface="+mj-lt"/>
              <a:ea typeface="Arial" panose="020B0604020202020204"/>
              <a:cs typeface="+mj-lt"/>
              <a:sym typeface="Arial" panose="020B0604020202020204"/>
            </a:endParaRPr>
          </a:p>
        </p:txBody>
      </p:sp>
      <p:sp>
        <p:nvSpPr>
          <p:cNvPr id="368" name="Google Shape;368;p34"/>
          <p:cNvSpPr txBox="1"/>
          <p:nvPr/>
        </p:nvSpPr>
        <p:spPr>
          <a:xfrm>
            <a:off x="456565" y="2201545"/>
            <a:ext cx="7527925" cy="2999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 panose="020B0604020202020204" pitchFamily="34" charset="0"/>
              <a:buChar char="•"/>
            </a:pPr>
            <a:r>
              <a:rPr lang="en-US" sz="2000" b="0" i="0" u="none" strike="noStrike" cap="none" dirty="0" smtClean="0">
                <a:solidFill>
                  <a:srgbClr val="000000"/>
                </a:solidFill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Based on user’s location, notify them the nearest test centers</a:t>
            </a:r>
            <a:endParaRPr lang="en-US" sz="2000" b="0" i="0" u="none" strike="noStrike" cap="none" dirty="0" smtClean="0">
              <a:solidFill>
                <a:srgbClr val="000000"/>
              </a:solidFill>
              <a:latin typeface="+mj-lt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Informs user the availability of vaccine in nearby health centers or hospitals.</a:t>
            </a:r>
            <a:endParaRPr sz="2000" b="0" i="0" u="none" strike="noStrike" cap="none" dirty="0">
              <a:solidFill>
                <a:srgbClr val="000000"/>
              </a:solidFill>
              <a:latin typeface="+mj-lt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35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62" y="-141288"/>
            <a:ext cx="9126536" cy="1601787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35"/>
          <p:cNvSpPr txBox="1"/>
          <p:nvPr/>
        </p:nvSpPr>
        <p:spPr>
          <a:xfrm>
            <a:off x="-1504315" y="1324610"/>
            <a:ext cx="6410325" cy="875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Calibri" panose="020F0502020204030204"/>
              <a:buNone/>
            </a:pPr>
            <a:r>
              <a:rPr lang="en-US" sz="3600" b="1" i="0" u="none" strike="noStrike" cap="none">
                <a:solidFill>
                  <a:srgbClr val="C00000"/>
                </a:solidFill>
                <a:latin typeface="+mj-lt"/>
                <a:ea typeface="Calibri" panose="020F0502020204030204"/>
                <a:cs typeface="+mj-lt"/>
                <a:sym typeface="Calibri" panose="020F0502020204030204"/>
              </a:rPr>
              <a:t>References</a:t>
            </a:r>
            <a:endParaRPr sz="3600" b="1" i="0" u="none" strike="noStrike" cap="none">
              <a:solidFill>
                <a:srgbClr val="C00000"/>
              </a:solidFill>
              <a:latin typeface="+mj-lt"/>
              <a:ea typeface="Calibri" panose="020F0502020204030204"/>
              <a:cs typeface="+mj-lt"/>
              <a:sym typeface="Calibri" panose="020F050202020403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Calibri" panose="020F0502020204030204"/>
              <a:buNone/>
            </a:pPr>
            <a:endParaRPr sz="3600" b="1" i="0" u="none" strike="noStrike" cap="none">
              <a:solidFill>
                <a:srgbClr val="C00000"/>
              </a:solidFill>
              <a:latin typeface="+mj-lt"/>
              <a:ea typeface="Calibri" panose="020F0502020204030204"/>
              <a:cs typeface="+mj-lt"/>
              <a:sym typeface="Calibri" panose="020F0502020204030204"/>
            </a:endParaRPr>
          </a:p>
        </p:txBody>
      </p:sp>
      <p:sp>
        <p:nvSpPr>
          <p:cNvPr id="379" name="Google Shape;379;p35"/>
          <p:cNvSpPr txBox="1"/>
          <p:nvPr/>
        </p:nvSpPr>
        <p:spPr>
          <a:xfrm>
            <a:off x="-83725" y="1951225"/>
            <a:ext cx="9303900" cy="43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Mathew, Rohit Binu, et al. "</a:t>
            </a:r>
            <a:r>
              <a:rPr lang="en-US" sz="1700" b="1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Chatbot for Disease Prediction and Treatment Recommendation using Machine Learning</a:t>
            </a:r>
            <a:r>
              <a:rPr lang="en-US" sz="17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" , 2019 3rd International Conference on Trends in Electronics and Informatics (ICOEI). IEEE, 2019</a:t>
            </a:r>
            <a:r>
              <a:rPr lang="en-US" sz="1700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</a:t>
            </a:r>
            <a:endParaRPr sz="1700">
              <a:solidFill>
                <a:schemeClr val="lt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Khadikar, Sunath and Sharma, Pawan and Paygude, Priyankatinal, “</a:t>
            </a:r>
            <a:r>
              <a:rPr lang="en-US" sz="1700" b="1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Compassion Driven Conversational Chatbot Aimed for better Mental Health”,  </a:t>
            </a:r>
            <a:r>
              <a:rPr lang="en-US" sz="17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Zeichen Journal Volume 6, Issue 9, 2020</a:t>
            </a:r>
            <a:endParaRPr sz="170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Adam S. Miner ,Liliana Laranjo and A. Baki Kocaballi, "</a:t>
            </a:r>
            <a:r>
              <a:rPr lang="en-US" sz="1700" b="1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Chatbots in the fight against the COVID-19 pandemic</a:t>
            </a:r>
            <a:r>
              <a:rPr lang="en-US" sz="17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" npj Digital Medicine (2020) 3:65 ; </a:t>
            </a:r>
            <a:endParaRPr sz="170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Bharti, Urmil and Bajaj, Deepali and Batra, Hunar and Lalit, Shreya and Lalit, Shweta and          Gangwani, Aayushi, “</a:t>
            </a:r>
            <a:r>
              <a:rPr lang="en-US" sz="1700" b="1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Medbot: Conversational artificial intelligence powered chatbot for delivering tele-health after covid-19</a:t>
            </a:r>
            <a:r>
              <a:rPr lang="en-US" sz="17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”,2020 5th International Conference on Communication and Electronics Systems (ICCES)</a:t>
            </a:r>
            <a:endParaRPr sz="1600"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6"/>
          <p:cNvSpPr txBox="1"/>
          <p:nvPr/>
        </p:nvSpPr>
        <p:spPr>
          <a:xfrm>
            <a:off x="0" y="1612900"/>
            <a:ext cx="9144000" cy="52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340995" marR="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 panose="020B0604020202020204"/>
              <a:buNone/>
            </a:pPr>
            <a:endParaRPr sz="3200" b="0" i="0" u="none" strike="noStrike" cap="none">
              <a:solidFill>
                <a:srgbClr val="0D0D0D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340995" marR="0" lvl="0" indent="-336550" algn="ctr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 panose="020B0604020202020204"/>
              <a:buNone/>
            </a:pPr>
            <a:endParaRPr sz="4400" b="1" i="0" u="none" strike="noStrike" cap="none">
              <a:solidFill>
                <a:srgbClr val="0D0D0D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340995" marR="0" lvl="0" indent="-336550" algn="ctr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Calibri" panose="020F0502020204030204"/>
              <a:buNone/>
            </a:pPr>
            <a:r>
              <a:rPr lang="en-US" sz="4400" b="1" i="0" u="none" strike="noStrike" cap="none">
                <a:solidFill>
                  <a:srgbClr val="C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   </a:t>
            </a:r>
            <a:r>
              <a:rPr lang="en-US" sz="4400" b="1" i="0" u="none" strike="noStrike" cap="none">
                <a:solidFill>
                  <a:srgbClr val="C00000"/>
                </a:solidFill>
                <a:latin typeface="Cambria" panose="02040503050406030204"/>
                <a:ea typeface="Cambria" panose="02040503050406030204"/>
                <a:cs typeface="Cambria" panose="02040503050406030204"/>
                <a:sym typeface="Cambria" panose="02040503050406030204"/>
              </a:rPr>
              <a:t>Thank You</a:t>
            </a:r>
            <a:r>
              <a:rPr lang="en-US" sz="4400" b="1" i="0" u="none" strike="noStrike" cap="none">
                <a:solidFill>
                  <a:srgbClr val="C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     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88" name="Google Shape;388;p36"/>
          <p:cNvSpPr txBox="1"/>
          <p:nvPr/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 panose="020F050202020403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389" name="Google Shape;389;p36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62" y="11112"/>
            <a:ext cx="9126536" cy="160178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 txBox="1"/>
          <p:nvPr/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342900" marR="0" lvl="0" indent="-3365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 panose="02020603050405020304"/>
              <a:buNone/>
            </a:pPr>
            <a:r>
              <a:rPr lang="en-US" sz="2000" b="1" i="0" u="sng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Vision of the Department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342900" marR="0" lvl="0" indent="-336550" algn="just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Creating eminent and ethical leaders in the domain of Computational Sciences through quality professional education with a focus on holistic learning and excellence.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342900" marR="0" lvl="0" indent="-336550" algn="just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 panose="02020603050405020304"/>
              <a:buNone/>
            </a:pPr>
            <a:r>
              <a:rPr lang="en-US" sz="2000" b="1" i="0" u="sng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Mission of the Department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342900" marR="0" lvl="0" indent="-336550" algn="just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To create technically competent and ethically conscious graduates in the field of Computer Science and Engineering by encouraging holistic learning and excellence. 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342900" marR="0" lvl="0" indent="-336550" algn="just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To prepare students for careers in Industry, Academia and the Government.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342900" marR="0" lvl="0" indent="-336550" algn="just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To instill Entrepreneurial Orientation and research motivation among the students of the department.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342900" marR="0" lvl="0" indent="-336550" algn="just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Char char="•"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To emerge as a leader in education in the region by encouraging teaching, learning, industry and societal connect.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</a:pPr>
            <a:endParaRPr sz="2000" b="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60" name="Google Shape;60;p5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62" y="11112"/>
            <a:ext cx="9126537" cy="160178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9"/>
          <p:cNvSpPr txBox="1"/>
          <p:nvPr/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 panose="020F050202020403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08" name="Google Shape;108;p9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62" y="11112"/>
            <a:ext cx="9126536" cy="1601787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9"/>
          <p:cNvSpPr txBox="1"/>
          <p:nvPr/>
        </p:nvSpPr>
        <p:spPr>
          <a:xfrm>
            <a:off x="17145" y="1612900"/>
            <a:ext cx="3604260" cy="577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 panose="020B0604020202020204"/>
              <a:buNone/>
            </a:pPr>
            <a:r>
              <a:rPr lang="en-US" sz="3200" b="1" i="0" u="none" strike="noStrike" cap="none">
                <a:solidFill>
                  <a:srgbClr val="C00000"/>
                </a:solidFill>
                <a:latin typeface="+mj-lt"/>
                <a:ea typeface="Cambria" panose="02040503050406030204"/>
                <a:cs typeface="+mj-lt"/>
                <a:sym typeface="Cambria" panose="02040503050406030204"/>
              </a:rPr>
              <a:t>Introduction</a:t>
            </a:r>
            <a:endParaRPr sz="3200" b="1" i="0" u="none" strike="noStrike" cap="none">
              <a:solidFill>
                <a:srgbClr val="C00000"/>
              </a:solidFill>
              <a:latin typeface="+mj-lt"/>
              <a:ea typeface="Cambria" panose="02040503050406030204"/>
              <a:cs typeface="+mj-lt"/>
              <a:sym typeface="Cambria" panose="02040503050406030204"/>
            </a:endParaRPr>
          </a:p>
        </p:txBody>
      </p:sp>
      <p:sp>
        <p:nvSpPr>
          <p:cNvPr id="110" name="Google Shape;110;p9"/>
          <p:cNvSpPr txBox="1"/>
          <p:nvPr/>
        </p:nvSpPr>
        <p:spPr>
          <a:xfrm>
            <a:off x="17450" y="2157625"/>
            <a:ext cx="9126600" cy="38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457200" marR="0" lvl="0" indent="-3492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Lato" panose="020F0502020204030203"/>
              <a:buChar char="•"/>
            </a:pPr>
            <a:r>
              <a:rPr lang="en-US" sz="2000" dirty="0" smtClean="0">
                <a:solidFill>
                  <a:schemeClr val="dk1"/>
                </a:solidFill>
                <a:highlight>
                  <a:srgbClr val="FFFFFF"/>
                </a:highlight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The COVID-19 global pandemic has produced a human and economic crisis unlike any recent memory</a:t>
            </a:r>
            <a:endParaRPr lang="en-US" sz="2000" dirty="0" smtClean="0">
              <a:solidFill>
                <a:schemeClr val="dk1"/>
              </a:solidFill>
              <a:highlight>
                <a:srgbClr val="FFFFFF"/>
              </a:highlight>
              <a:latin typeface="+mj-lt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457200" marR="0" lvl="0" indent="-3492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Lato" panose="020F0502020204030203"/>
              <a:buChar char="•"/>
            </a:pPr>
            <a:r>
              <a:rPr lang="en-US" sz="2000" dirty="0" smtClean="0">
                <a:solidFill>
                  <a:schemeClr val="dk1"/>
                </a:solidFill>
                <a:highlight>
                  <a:srgbClr val="FFFFFF"/>
                </a:highlight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COVID-19 is killing people on a large scale</a:t>
            </a:r>
            <a:endParaRPr lang="en-US" sz="2000" dirty="0" smtClean="0">
              <a:solidFill>
                <a:schemeClr val="dk1"/>
              </a:solidFill>
              <a:highlight>
                <a:srgbClr val="FFFFFF"/>
              </a:highlight>
              <a:latin typeface="+mj-lt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457200" marR="0" lvl="0" indent="-3492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Lato" panose="020F0502020204030203"/>
              <a:buChar char="•"/>
            </a:pPr>
            <a:r>
              <a:rPr lang="en-US" sz="2000" dirty="0" smtClean="0">
                <a:solidFill>
                  <a:schemeClr val="dk1"/>
                </a:solidFill>
                <a:highlight>
                  <a:srgbClr val="FFFFFF"/>
                </a:highlight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COVID-19 results in psychological issues due to both pandemic stress and the physical affects of the disease</a:t>
            </a:r>
            <a:endParaRPr lang="en-US" sz="2000" dirty="0" smtClean="0">
              <a:solidFill>
                <a:schemeClr val="dk1"/>
              </a:solidFill>
              <a:highlight>
                <a:srgbClr val="FFFFFF"/>
              </a:highlight>
              <a:latin typeface="+mj-lt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457200" marR="0" lvl="0" indent="-3492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Lato" panose="020F0502020204030203"/>
              <a:buChar char="•"/>
            </a:pPr>
            <a:r>
              <a:rPr lang="en-US" sz="2000" dirty="0" smtClean="0">
                <a:solidFill>
                  <a:schemeClr val="dk1"/>
                </a:solidFill>
                <a:highlight>
                  <a:srgbClr val="FFFFFF"/>
                </a:highlight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Currently</a:t>
            </a:r>
            <a:r>
              <a:rPr lang="en-US" sz="2000" dirty="0">
                <a:solidFill>
                  <a:schemeClr val="dk1"/>
                </a:solidFill>
                <a:highlight>
                  <a:srgbClr val="FFFFFF"/>
                </a:highlight>
                <a:latin typeface="+mj-lt"/>
                <a:ea typeface="Lato" panose="020F0502020204030203"/>
                <a:cs typeface="Lato" panose="020F0502020204030203"/>
                <a:sym typeface="Lato" panose="020F0502020204030203"/>
              </a:rPr>
              <a:t>, there is a lot of misinformation and lack of awareness about COVID-19.</a:t>
            </a:r>
            <a:endParaRPr sz="2000" b="0" i="0" u="none" strike="noStrike" cap="none" dirty="0">
              <a:solidFill>
                <a:schemeClr val="dk1"/>
              </a:solidFill>
              <a:highlight>
                <a:srgbClr val="FFFFFF"/>
              </a:highlight>
              <a:latin typeface="+mj-lt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pPr marL="107950"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</a:pPr>
            <a:endParaRPr sz="2000" b="0" i="0" u="none" strike="noStrike" cap="none" dirty="0">
              <a:solidFill>
                <a:schemeClr val="dk1"/>
              </a:solidFill>
              <a:highlight>
                <a:srgbClr val="FFFFFF"/>
              </a:highlight>
              <a:latin typeface="+mj-lt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0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62" y="11112"/>
            <a:ext cx="9126536" cy="1601787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0"/>
          <p:cNvSpPr txBox="1"/>
          <p:nvPr/>
        </p:nvSpPr>
        <p:spPr>
          <a:xfrm>
            <a:off x="17145" y="1612900"/>
            <a:ext cx="3268345" cy="67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 panose="020B0604020202020204"/>
              <a:buNone/>
            </a:pPr>
            <a:r>
              <a:rPr lang="en-US" sz="3200" b="1" i="0" u="none" strike="noStrike" cap="none" dirty="0">
                <a:solidFill>
                  <a:srgbClr val="C00000"/>
                </a:solidFill>
                <a:latin typeface="+mj-lt"/>
                <a:ea typeface="Cambria" panose="02040503050406030204"/>
                <a:cs typeface="+mj-lt"/>
                <a:sym typeface="Cambria" panose="02040503050406030204"/>
              </a:rPr>
              <a:t>Objectives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 panose="020B0604020202020204"/>
              <a:buNone/>
            </a:pPr>
            <a:endParaRPr sz="4400" b="1" i="0" u="none" strike="noStrike" cap="none" dirty="0">
              <a:solidFill>
                <a:srgbClr val="C00000"/>
              </a:solidFill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</p:txBody>
      </p:sp>
      <p:sp>
        <p:nvSpPr>
          <p:cNvPr id="121" name="Google Shape;121;p10"/>
          <p:cNvSpPr txBox="1"/>
          <p:nvPr/>
        </p:nvSpPr>
        <p:spPr>
          <a:xfrm>
            <a:off x="122791" y="2225971"/>
            <a:ext cx="8640300" cy="37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45085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 panose="020B0604020202020204"/>
              <a:buChar char="•"/>
            </a:pPr>
            <a:r>
              <a:rPr lang="en-US" sz="2000" dirty="0" smtClean="0">
                <a:latin typeface="+mj-lt"/>
                <a:cs typeface="+mj-lt"/>
                <a:sym typeface="+mn-ea"/>
              </a:rPr>
              <a:t>Determine </a:t>
            </a:r>
            <a:r>
              <a:rPr lang="en-US" sz="2000" dirty="0">
                <a:latin typeface="+mj-lt"/>
                <a:cs typeface="+mj-lt"/>
                <a:sym typeface="+mn-ea"/>
              </a:rPr>
              <a:t>if a user has a high chance of being COVID-19 positive</a:t>
            </a:r>
            <a:endParaRPr lang="en-US" sz="2000" dirty="0">
              <a:latin typeface="+mj-lt"/>
              <a:ea typeface="Lato" panose="020F0502020204030203"/>
              <a:cs typeface="+mj-lt"/>
              <a:sym typeface="Lato" panose="020F0502020204030203"/>
            </a:endParaRPr>
          </a:p>
          <a:p>
            <a:pPr marL="45085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 panose="020B0604020202020204"/>
              <a:buChar char="•"/>
            </a:pPr>
            <a:r>
              <a:rPr lang="en-US" sz="2000" dirty="0">
                <a:latin typeface="+mj-lt"/>
                <a:ea typeface="Lato" panose="020F0502020204030203"/>
                <a:cs typeface="+mj-lt"/>
                <a:sym typeface="Lato" panose="020F0502020204030203"/>
              </a:rPr>
              <a:t>Allow users to interact with a </a:t>
            </a:r>
            <a:r>
              <a:rPr lang="en-US" sz="2000" dirty="0" err="1">
                <a:latin typeface="+mj-lt"/>
                <a:ea typeface="Lato" panose="020F0502020204030203"/>
                <a:cs typeface="+mj-lt"/>
                <a:sym typeface="Lato" panose="020F0502020204030203"/>
              </a:rPr>
              <a:t>chatbot</a:t>
            </a:r>
            <a:r>
              <a:rPr lang="en-US" sz="2000" dirty="0">
                <a:latin typeface="+mj-lt"/>
                <a:ea typeface="Lato" panose="020F0502020204030203"/>
                <a:cs typeface="+mj-lt"/>
                <a:sym typeface="Lato" panose="020F0502020204030203"/>
              </a:rPr>
              <a:t> which further analyses the users’ </a:t>
            </a:r>
            <a:r>
              <a:rPr lang="en-US" sz="2000" dirty="0" smtClean="0">
                <a:latin typeface="+mj-lt"/>
                <a:ea typeface="Lato" panose="020F0502020204030203"/>
                <a:cs typeface="+mj-lt"/>
                <a:sym typeface="Lato" panose="020F0502020204030203"/>
              </a:rPr>
              <a:t>emotion</a:t>
            </a:r>
            <a:endParaRPr lang="en-US" sz="2000" dirty="0" smtClean="0">
              <a:latin typeface="+mj-lt"/>
              <a:ea typeface="Lato" panose="020F0502020204030203"/>
              <a:cs typeface="+mj-lt"/>
              <a:sym typeface="Lato" panose="020F0502020204030203"/>
            </a:endParaRPr>
          </a:p>
          <a:p>
            <a:pPr marL="450850" indent="-342900">
              <a:lnSpc>
                <a:spcPct val="150000"/>
              </a:lnSpc>
              <a:buClr>
                <a:schemeClr val="dk1"/>
              </a:buClr>
              <a:buSzPts val="1900"/>
              <a:buFont typeface="Arial" panose="020B0604020202020204"/>
              <a:buChar char="•"/>
            </a:pPr>
            <a:r>
              <a:rPr lang="en-US" sz="2000" dirty="0">
                <a:cs typeface="+mj-lt"/>
                <a:sym typeface="+mn-ea"/>
              </a:rPr>
              <a:t>Raise awareness among people regarding </a:t>
            </a:r>
            <a:r>
              <a:rPr lang="en-US" sz="2000" dirty="0" smtClean="0">
                <a:cs typeface="+mj-lt"/>
                <a:sym typeface="+mn-ea"/>
              </a:rPr>
              <a:t>COVID-19.</a:t>
            </a:r>
            <a:endParaRPr lang="en-US" sz="2000" dirty="0">
              <a:ea typeface="Lato" panose="020F0502020204030203"/>
              <a:cs typeface="+mj-lt"/>
              <a:sym typeface="Lato" panose="020F0502020204030203"/>
            </a:endParaRPr>
          </a:p>
          <a:p>
            <a:pPr marL="45085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 panose="020B0604020202020204"/>
              <a:buChar char="•"/>
            </a:pPr>
            <a:endParaRPr sz="2000" b="0" i="0" u="none" strike="noStrike" cap="none" dirty="0">
              <a:solidFill>
                <a:srgbClr val="000000"/>
              </a:solidFill>
              <a:latin typeface="+mj-lt"/>
              <a:cs typeface="+mj-lt"/>
              <a:sym typeface="Arial" panose="020B0604020202020204"/>
            </a:endParaRPr>
          </a:p>
          <a:p>
            <a:pPr marL="10795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 panose="020B0604020202020204"/>
              <a:buNone/>
            </a:pPr>
            <a:endParaRPr sz="1900" b="0" i="0" u="none" strike="noStrike" cap="none" dirty="0">
              <a:solidFill>
                <a:schemeClr val="dk1"/>
              </a:solidFill>
              <a:latin typeface="+mj-lt"/>
              <a:ea typeface="Lato" panose="020F0502020204030203"/>
              <a:cs typeface="+mj-lt"/>
              <a:sym typeface="Lato" panose="020F0502020204030203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2"/>
          <p:cNvSpPr txBox="1"/>
          <p:nvPr/>
        </p:nvSpPr>
        <p:spPr>
          <a:xfrm>
            <a:off x="-1109980" y="1612900"/>
            <a:ext cx="6001385" cy="710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340995" marR="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panose="020B0604020202020204"/>
              <a:buNone/>
            </a:pPr>
            <a:r>
              <a:rPr lang="en-US" sz="3200" b="1" i="0" u="none" strike="noStrike" cap="none">
                <a:solidFill>
                  <a:srgbClr val="C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                </a:t>
            </a:r>
            <a:r>
              <a:rPr lang="en-US" sz="3200" b="1" i="0" u="none" strike="noStrike" cap="none">
                <a:solidFill>
                  <a:srgbClr val="C00000"/>
                </a:solidFill>
                <a:latin typeface="+mj-lt"/>
                <a:ea typeface="Cambria" panose="02040503050406030204"/>
                <a:cs typeface="+mj-lt"/>
                <a:sym typeface="Cambria" panose="02040503050406030204"/>
              </a:rPr>
              <a:t>Literature Survey</a:t>
            </a:r>
            <a:endParaRPr sz="4400" b="0" i="0" u="none" strike="noStrike" cap="none">
              <a:solidFill>
                <a:srgbClr val="000000"/>
              </a:solidFill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  <a:p>
            <a:pPr marL="340995" marR="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 panose="020B0604020202020204"/>
              <a:buNone/>
            </a:pPr>
            <a:endParaRPr sz="3200" b="0" i="0" u="none" strike="noStrike" cap="none">
              <a:solidFill>
                <a:srgbClr val="0D0D0D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340995" marR="0" lvl="0" indent="-336550" algn="ctr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 panose="020B0604020202020204"/>
              <a:buNone/>
            </a:pPr>
            <a:endParaRPr sz="4400" b="1" i="0" u="none" strike="noStrike" cap="none">
              <a:solidFill>
                <a:srgbClr val="0D0D0D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41" name="Google Shape;141;p12"/>
          <p:cNvSpPr txBox="1"/>
          <p:nvPr/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 panose="020F050202020403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42" name="Google Shape;142;p12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62" y="11112"/>
            <a:ext cx="9126536" cy="1601787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2"/>
          <p:cNvSpPr txBox="1"/>
          <p:nvPr/>
        </p:nvSpPr>
        <p:spPr>
          <a:xfrm>
            <a:off x="17462" y="2059162"/>
            <a:ext cx="9109200" cy="3968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+mj-lt"/>
              <a:buAutoNum type="arabicParenR"/>
            </a:pPr>
            <a:r>
              <a:rPr lang="en-US" sz="1800" b="1" dirty="0" err="1">
                <a:solidFill>
                  <a:schemeClr val="dk1"/>
                </a:solidFill>
              </a:rPr>
              <a:t>Medbot</a:t>
            </a:r>
            <a:r>
              <a:rPr lang="en-US" sz="1800" b="1" dirty="0">
                <a:solidFill>
                  <a:schemeClr val="dk1"/>
                </a:solidFill>
              </a:rPr>
              <a:t>: Conversational artificial intelligence powered </a:t>
            </a:r>
            <a:r>
              <a:rPr lang="en-US" sz="1800" b="1" dirty="0" err="1">
                <a:solidFill>
                  <a:schemeClr val="dk1"/>
                </a:solidFill>
              </a:rPr>
              <a:t>chatbot</a:t>
            </a:r>
            <a:r>
              <a:rPr lang="en-US" sz="1800" b="1" dirty="0">
                <a:solidFill>
                  <a:schemeClr val="dk1"/>
                </a:solidFill>
              </a:rPr>
              <a:t> for delivering </a:t>
            </a:r>
            <a:r>
              <a:rPr lang="en-US" sz="1800" b="1" dirty="0" err="1">
                <a:solidFill>
                  <a:schemeClr val="dk1"/>
                </a:solidFill>
              </a:rPr>
              <a:t>tele</a:t>
            </a:r>
            <a:r>
              <a:rPr lang="en-US" sz="1800" b="1" dirty="0">
                <a:solidFill>
                  <a:schemeClr val="dk1"/>
                </a:solidFill>
              </a:rPr>
              <a:t>-health after covid-19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</a:rPr>
              <a:t>Advantage:</a:t>
            </a:r>
            <a:endParaRPr sz="1800" b="1"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dk1"/>
                </a:solidFill>
              </a:rPr>
              <a:t>Available in many local dialects</a:t>
            </a:r>
            <a:endParaRPr sz="18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800" b="1" dirty="0">
                <a:solidFill>
                  <a:schemeClr val="dk1"/>
                </a:solidFill>
              </a:rPr>
              <a:t>       Disadvantage:</a:t>
            </a:r>
            <a:endParaRPr sz="1800" b="1"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dk1"/>
                </a:solidFill>
              </a:rPr>
              <a:t>Does not consider mental health</a:t>
            </a:r>
            <a:endParaRPr lang="en-US" sz="1800"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endParaRPr lang="en-US" sz="18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sym typeface="+mn-ea"/>
              </a:rPr>
              <a:t>2. </a:t>
            </a:r>
            <a:r>
              <a:rPr lang="en-US" sz="1800" b="1">
                <a:solidFill>
                  <a:schemeClr val="dk1"/>
                </a:solidFill>
                <a:latin typeface="+mj-lt"/>
                <a:ea typeface="Times New Roman" panose="02020603050405020304"/>
                <a:cs typeface="+mj-lt"/>
                <a:sym typeface="Times New Roman" panose="02020603050405020304"/>
              </a:rPr>
              <a:t>Chatbots in the fight against the COVID-19 pandemic</a:t>
            </a:r>
            <a:r>
              <a:rPr lang="en-US" sz="1800" b="1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endParaRPr lang="en-US" sz="1800" b="1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      </a:t>
            </a:r>
            <a:r>
              <a:rPr lang="en-US" sz="1800" b="1" dirty="0">
                <a:solidFill>
                  <a:schemeClr val="dk1"/>
                </a:solidFill>
                <a:sym typeface="+mn-ea"/>
              </a:rPr>
              <a:t>Advantage:</a:t>
            </a:r>
            <a:endParaRPr sz="1800" b="1"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dk1"/>
                </a:solidFill>
                <a:sym typeface="+mn-ea"/>
              </a:rPr>
              <a:t>Provides factual information about Covid</a:t>
            </a:r>
            <a:endParaRPr lang="en-US" sz="1800" dirty="0">
              <a:solidFill>
                <a:schemeClr val="dk1"/>
              </a:solidFill>
              <a:sym typeface="+mn-e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dk1"/>
                </a:solidFill>
                <a:sym typeface="+mn-ea"/>
              </a:rPr>
              <a:t>Allows easy monitoring of symptoms</a:t>
            </a:r>
            <a:endParaRPr sz="1800" dirty="0">
              <a:solidFill>
                <a:schemeClr val="dk1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 lang="en-US" sz="1800" b="1" dirty="0">
                <a:solidFill>
                  <a:schemeClr val="dk1"/>
                </a:solidFill>
                <a:sym typeface="+mn-ea"/>
              </a:rPr>
              <a:t>      Disadvantage:</a:t>
            </a:r>
            <a:endParaRPr sz="1800" b="1"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dk1"/>
                </a:solidFill>
              </a:rPr>
              <a:t>It only recommends the necessary precautions to be taken;does not predict</a:t>
            </a:r>
            <a:endParaRPr lang="en-US" sz="1800" dirty="0">
              <a:solidFill>
                <a:schemeClr val="dk1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3"/>
          <p:cNvSpPr txBox="1"/>
          <p:nvPr/>
        </p:nvSpPr>
        <p:spPr>
          <a:xfrm>
            <a:off x="17462" y="1612900"/>
            <a:ext cx="9126600" cy="7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340995" marR="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panose="020B0604020202020204"/>
              <a:buNone/>
            </a:pPr>
            <a:r>
              <a:rPr lang="en-US" sz="3200" b="1" i="0" u="none" strike="noStrike" cap="none" dirty="0">
                <a:solidFill>
                  <a:srgbClr val="C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    </a:t>
            </a:r>
            <a:r>
              <a:rPr lang="en-US" sz="3200" b="1" i="0" u="none" strike="noStrike" cap="none" dirty="0">
                <a:solidFill>
                  <a:srgbClr val="C00000"/>
                </a:solidFill>
                <a:latin typeface="+mj-lt"/>
                <a:ea typeface="Cambria" panose="02040503050406030204"/>
                <a:cs typeface="+mj-lt"/>
                <a:sym typeface="Cambria" panose="02040503050406030204"/>
              </a:rPr>
              <a:t>Literature Survey</a:t>
            </a:r>
            <a:endParaRPr sz="3200" b="0" i="0" u="none" strike="noStrike" cap="none" dirty="0">
              <a:solidFill>
                <a:srgbClr val="000000"/>
              </a:solidFill>
              <a:latin typeface="+mj-lt"/>
              <a:ea typeface="Cambria" panose="02040503050406030204"/>
              <a:cs typeface="+mj-lt"/>
              <a:sym typeface="Cambria" panose="02040503050406030204"/>
            </a:endParaRPr>
          </a:p>
          <a:p>
            <a:pPr marL="340995" marR="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 panose="020B0604020202020204"/>
              <a:buNone/>
            </a:pPr>
            <a:endParaRPr sz="3200" b="0" i="0" u="none" strike="noStrike" cap="none" dirty="0">
              <a:solidFill>
                <a:srgbClr val="0D0D0D"/>
              </a:solidFill>
              <a:latin typeface="+mj-lt"/>
              <a:ea typeface="Calibri" panose="020F0502020204030204"/>
              <a:cs typeface="+mj-lt"/>
              <a:sym typeface="Calibri" panose="020F0502020204030204"/>
            </a:endParaRPr>
          </a:p>
        </p:txBody>
      </p:sp>
      <p:sp>
        <p:nvSpPr>
          <p:cNvPr id="152" name="Google Shape;152;p13"/>
          <p:cNvSpPr txBox="1"/>
          <p:nvPr/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9898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53" name="Google Shape;153;p13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7462" y="11112"/>
            <a:ext cx="9126536" cy="160178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457200" y="2323300"/>
            <a:ext cx="8686797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800" b="1" dirty="0">
                <a:solidFill>
                  <a:schemeClr val="dk1"/>
                </a:solidFill>
                <a:latin typeface="+mj-lt"/>
              </a:rPr>
              <a:t>3</a:t>
            </a:r>
            <a:r>
              <a:rPr lang="en-US" sz="1800" b="1" dirty="0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) </a:t>
            </a:r>
            <a:r>
              <a:rPr lang="en-US" sz="1800" b="1" dirty="0" err="1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Chatbot</a:t>
            </a:r>
            <a:r>
              <a:rPr lang="en-US" sz="1800" b="1" dirty="0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for Disease Prediction and Treatment Recommendation using Machine Learning</a:t>
            </a:r>
            <a:endParaRPr lang="en-US" sz="1800" b="1" dirty="0">
              <a:solidFill>
                <a:schemeClr val="dk1"/>
              </a:solidFill>
              <a:latin typeface="+mj-lt"/>
            </a:endParaRPr>
          </a:p>
          <a:p>
            <a:pPr lvl="0"/>
            <a:r>
              <a:rPr lang="en-US" sz="1800" b="1" dirty="0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Advantage:</a:t>
            </a:r>
            <a:endParaRPr lang="en-US" sz="1800" b="1" dirty="0">
              <a:solidFill>
                <a:schemeClr val="dk1"/>
              </a:solidFill>
              <a:latin typeface="+mj-lt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Alternative to the conventional method of visiting a hospital -making an appointment with a doctor to get </a:t>
            </a:r>
            <a:r>
              <a:rPr lang="en-US" sz="1800" dirty="0" smtClean="0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diagnosis</a:t>
            </a:r>
            <a:endParaRPr lang="en-US" sz="1800" dirty="0">
              <a:solidFill>
                <a:schemeClr val="dk1"/>
              </a:solidFill>
              <a:latin typeface="+mj-lt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lvl="0"/>
            <a:r>
              <a:rPr lang="en-US" sz="1800" b="1" dirty="0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Disadvantage:</a:t>
            </a:r>
            <a:endParaRPr lang="en-US" sz="1800" b="1" dirty="0">
              <a:solidFill>
                <a:schemeClr val="dk1"/>
              </a:solidFill>
              <a:latin typeface="+mj-lt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Disease detection - less accurate</a:t>
            </a:r>
            <a:endParaRPr lang="en-US" sz="1800" dirty="0">
              <a:solidFill>
                <a:schemeClr val="dk1"/>
              </a:solidFill>
              <a:latin typeface="+mj-lt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>
              <a:buClr>
                <a:schemeClr val="dk1"/>
              </a:buClr>
              <a:buSzPts val="2000"/>
              <a:buFont typeface="Arial" panose="020B0604020202020204" pitchFamily="34" charset="0"/>
              <a:buNone/>
            </a:pPr>
            <a:endParaRPr lang="en-US" sz="1800" dirty="0">
              <a:solidFill>
                <a:schemeClr val="dk1"/>
              </a:solidFill>
              <a:latin typeface="+mj-lt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lvl="0"/>
            <a:r>
              <a:rPr lang="en-US" sz="1800" b="1" dirty="0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4)Compassion Driven Conversational </a:t>
            </a:r>
            <a:r>
              <a:rPr lang="en-US" sz="1800" b="1" dirty="0" err="1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Chatbot</a:t>
            </a:r>
            <a:r>
              <a:rPr lang="en-US" sz="1800" b="1" dirty="0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Aimed for better Mental Health</a:t>
            </a:r>
            <a:endParaRPr lang="en-US" sz="1800" b="1" dirty="0">
              <a:solidFill>
                <a:schemeClr val="dk1"/>
              </a:solidFill>
              <a:latin typeface="+mj-lt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lvl="0"/>
            <a:r>
              <a:rPr lang="en-US" sz="1800" b="1" dirty="0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Advantage:</a:t>
            </a:r>
            <a:endParaRPr lang="en-US" sz="1800" b="1" dirty="0">
              <a:solidFill>
                <a:schemeClr val="dk1"/>
              </a:solidFill>
              <a:latin typeface="+mj-lt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85750" lvl="0" indent="-285750"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Entirely free and available 24x7</a:t>
            </a:r>
            <a:endParaRPr lang="en-US" sz="1800" dirty="0">
              <a:solidFill>
                <a:schemeClr val="dk1"/>
              </a:solidFill>
              <a:latin typeface="+mj-lt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lvl="0"/>
            <a:r>
              <a:rPr lang="en-US" sz="1800" b="1" dirty="0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Disadvantage:</a:t>
            </a:r>
            <a:endParaRPr lang="en-US" sz="1800" b="1" dirty="0">
              <a:solidFill>
                <a:schemeClr val="dk1"/>
              </a:solidFill>
              <a:latin typeface="+mj-lt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85750" lvl="0" indent="-285750"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dk1"/>
                </a:solidFill>
                <a:latin typeface="+mj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Currently text-based interface</a:t>
            </a:r>
            <a:endParaRPr lang="en-US" sz="1800" dirty="0">
              <a:latin typeface="+mj-lt"/>
            </a:endParaRPr>
          </a:p>
          <a:p>
            <a:pPr marL="0" lvl="0" indent="0">
              <a:buClr>
                <a:schemeClr val="dk1"/>
              </a:buClr>
              <a:buSzPts val="2000"/>
              <a:buFont typeface="Arial" panose="020B0604020202020204" pitchFamily="34" charset="0"/>
              <a:buNone/>
            </a:pPr>
            <a:endParaRPr lang="en-US" sz="1800" dirty="0">
              <a:latin typeface="+mj-lt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6"/>
          <p:cNvSpPr txBox="1"/>
          <p:nvPr/>
        </p:nvSpPr>
        <p:spPr>
          <a:xfrm>
            <a:off x="457200" y="1602105"/>
            <a:ext cx="9144000" cy="1120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340995" marR="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 panose="020B0604020202020204"/>
              <a:buNone/>
            </a:pPr>
            <a:r>
              <a:rPr lang="en-US" sz="3200" b="1" i="0" u="none" strike="noStrike" cap="none">
                <a:solidFill>
                  <a:srgbClr val="C00000"/>
                </a:solidFill>
                <a:latin typeface="+mj-lt"/>
                <a:ea typeface="Calibri" panose="020F0502020204030204"/>
                <a:cs typeface="+mj-lt"/>
                <a:sym typeface="Calibri" panose="020F0502020204030204"/>
              </a:rPr>
              <a:t>Proposed System</a:t>
            </a:r>
            <a:endParaRPr sz="3200" b="0" i="0" u="none" strike="noStrike" cap="none">
              <a:solidFill>
                <a:srgbClr val="000000"/>
              </a:solidFill>
              <a:latin typeface="+mj-lt"/>
              <a:ea typeface="Arial" panose="020B0604020202020204"/>
              <a:cs typeface="+mj-lt"/>
              <a:sym typeface="Arial" panose="020B0604020202020204"/>
            </a:endParaRPr>
          </a:p>
        </p:txBody>
      </p:sp>
      <p:pic>
        <p:nvPicPr>
          <p:cNvPr id="177" name="Google Shape;177;p16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317" y="317"/>
            <a:ext cx="9126536" cy="1601787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6"/>
          <p:cNvSpPr txBox="1"/>
          <p:nvPr/>
        </p:nvSpPr>
        <p:spPr>
          <a:xfrm>
            <a:off x="-15" y="2206415"/>
            <a:ext cx="7806900" cy="29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Wingdings" panose="05000000000000000000" charset="0"/>
              <a:buNone/>
            </a:pPr>
            <a:r>
              <a:rPr lang="en-US" sz="2000" dirty="0">
                <a:latin typeface="+mj-lt"/>
                <a:ea typeface="Lato" panose="020F0502020204030203"/>
                <a:cs typeface="+mj-lt"/>
                <a:sym typeface="Lato" panose="020F0502020204030203"/>
              </a:rPr>
              <a:t>A</a:t>
            </a:r>
            <a:r>
              <a:rPr lang="en-US" sz="2000" b="0" i="0" u="none" strike="noStrike" cap="none" dirty="0" smtClean="0">
                <a:solidFill>
                  <a:srgbClr val="000000"/>
                </a:solidFill>
                <a:latin typeface="+mj-lt"/>
                <a:ea typeface="Lato" panose="020F0502020204030203"/>
                <a:cs typeface="+mj-lt"/>
                <a:sym typeface="Lato" panose="020F0502020204030203"/>
              </a:rPr>
              <a:t> 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Times New Roman" panose="02020603050405020304"/>
                <a:cs typeface="+mj-lt"/>
                <a:sym typeface="Times New Roman" panose="02020603050405020304"/>
              </a:rPr>
              <a:t>simple </a:t>
            </a:r>
            <a:r>
              <a:rPr lang="en-US" sz="2000" dirty="0" err="1">
                <a:solidFill>
                  <a:schemeClr val="dk1"/>
                </a:solidFill>
                <a:latin typeface="+mj-lt"/>
                <a:ea typeface="Times New Roman" panose="02020603050405020304"/>
                <a:cs typeface="+mj-lt"/>
                <a:sym typeface="Times New Roman" panose="02020603050405020304"/>
              </a:rPr>
              <a:t>chatbot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Times New Roman" panose="02020603050405020304"/>
                <a:cs typeface="+mj-lt"/>
                <a:sym typeface="Times New Roman" panose="02020603050405020304"/>
              </a:rPr>
              <a:t> that effectively allow users to check if they have high chance of being Covid-19 </a:t>
            </a:r>
            <a:r>
              <a:rPr lang="en-US" sz="2000" dirty="0" smtClean="0">
                <a:solidFill>
                  <a:schemeClr val="dk1"/>
                </a:solidFill>
                <a:latin typeface="+mj-lt"/>
                <a:ea typeface="Times New Roman" panose="02020603050405020304"/>
                <a:cs typeface="+mj-lt"/>
                <a:sym typeface="Times New Roman" panose="02020603050405020304"/>
              </a:rPr>
              <a:t>positive 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Times New Roman" panose="02020603050405020304"/>
                <a:cs typeface="+mj-lt"/>
                <a:sym typeface="Times New Roman" panose="02020603050405020304"/>
              </a:rPr>
              <a:t>and also </a:t>
            </a:r>
            <a:r>
              <a:rPr lang="en-US" sz="2000" dirty="0" smtClean="0">
                <a:solidFill>
                  <a:schemeClr val="dk1"/>
                </a:solidFill>
                <a:latin typeface="+mj-lt"/>
                <a:ea typeface="Times New Roman" panose="02020603050405020304"/>
                <a:cs typeface="+mj-lt"/>
                <a:sym typeface="Times New Roman" panose="02020603050405020304"/>
              </a:rPr>
              <a:t>provide health support / emotional support </a:t>
            </a:r>
            <a:r>
              <a:rPr lang="en-US" sz="2000" dirty="0">
                <a:solidFill>
                  <a:schemeClr val="dk1"/>
                </a:solidFill>
                <a:latin typeface="+mj-lt"/>
                <a:ea typeface="Times New Roman" panose="02020603050405020304"/>
                <a:cs typeface="+mj-lt"/>
                <a:sym typeface="Times New Roman" panose="02020603050405020304"/>
              </a:rPr>
              <a:t>during quarantine.</a:t>
            </a:r>
            <a:endParaRPr lang="en-US" sz="2000" b="0" i="0" u="none" strike="noStrike" cap="none" dirty="0">
              <a:solidFill>
                <a:srgbClr val="000000"/>
              </a:solidFill>
              <a:latin typeface="+mj-lt"/>
              <a:ea typeface="Lato" panose="020F0502020204030203"/>
              <a:cs typeface="+mj-lt"/>
              <a:sym typeface="Lato" panose="020F0502020204030203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7"/>
          <p:cNvSpPr txBox="1"/>
          <p:nvPr/>
        </p:nvSpPr>
        <p:spPr>
          <a:xfrm>
            <a:off x="457200" y="1602105"/>
            <a:ext cx="9144000" cy="56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340995" marR="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 panose="020B0604020202020204"/>
              <a:buNone/>
            </a:pPr>
            <a:r>
              <a:rPr lang="en-US" sz="3200" b="1" i="0" u="none" strike="noStrike" cap="none">
                <a:solidFill>
                  <a:srgbClr val="C00000"/>
                </a:solidFill>
                <a:latin typeface="+mj-lt"/>
                <a:ea typeface="Calibri" panose="020F0502020204030204"/>
                <a:cs typeface="+mj-lt"/>
                <a:sym typeface="Calibri" panose="020F0502020204030204"/>
              </a:rPr>
              <a:t>Functional Requirements</a:t>
            </a:r>
            <a:endParaRPr sz="3200" b="0" i="0" u="none" strike="noStrike" cap="none">
              <a:solidFill>
                <a:srgbClr val="000000"/>
              </a:solidFill>
              <a:latin typeface="+mj-lt"/>
              <a:ea typeface="Arial" panose="020B0604020202020204"/>
              <a:cs typeface="+mj-lt"/>
              <a:sym typeface="Arial" panose="020B0604020202020204"/>
            </a:endParaRPr>
          </a:p>
        </p:txBody>
      </p:sp>
      <p:pic>
        <p:nvPicPr>
          <p:cNvPr id="188" name="Google Shape;188;p17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47307" y="317"/>
            <a:ext cx="9126536" cy="1601787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7"/>
          <p:cNvSpPr txBox="1"/>
          <p:nvPr/>
        </p:nvSpPr>
        <p:spPr>
          <a:xfrm>
            <a:off x="227950" y="2358180"/>
            <a:ext cx="7806900" cy="29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2000" b="1" dirty="0">
                <a:latin typeface="+mj-lt"/>
                <a:ea typeface="Times New Roman" panose="02020603050405020304"/>
                <a:cs typeface="+mj-lt"/>
                <a:sym typeface="Times New Roman" panose="02020603050405020304"/>
              </a:rPr>
              <a:t>User interface</a:t>
            </a:r>
            <a:r>
              <a:rPr lang="en-US" sz="2000" dirty="0">
                <a:latin typeface="+mj-lt"/>
                <a:ea typeface="Times New Roman" panose="02020603050405020304"/>
                <a:cs typeface="+mj-lt"/>
                <a:sym typeface="Times New Roman" panose="02020603050405020304"/>
              </a:rPr>
              <a:t>: The user interface module where the user needs to login.</a:t>
            </a:r>
            <a:endParaRPr sz="2000" b="0" i="0" u="none" dirty="0">
              <a:solidFill>
                <a:srgbClr val="000000"/>
              </a:solidFill>
              <a:latin typeface="+mj-lt"/>
              <a:ea typeface="Times New Roman" panose="02020603050405020304"/>
              <a:cs typeface="+mj-lt"/>
              <a:sym typeface="Times New Roman" panose="02020603050405020304"/>
            </a:endParaRPr>
          </a:p>
          <a:p>
            <a:pPr marL="4572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2000" b="1" dirty="0">
                <a:latin typeface="+mj-lt"/>
                <a:ea typeface="Times New Roman" panose="02020603050405020304"/>
                <a:cs typeface="+mj-lt"/>
                <a:sym typeface="Times New Roman" panose="02020603050405020304"/>
              </a:rPr>
              <a:t>Data Pre-processing and Feature extraction</a:t>
            </a:r>
            <a:r>
              <a:rPr lang="en-US" sz="2000" dirty="0">
                <a:latin typeface="+mj-lt"/>
                <a:ea typeface="Times New Roman" panose="02020603050405020304"/>
                <a:cs typeface="+mj-lt"/>
                <a:sym typeface="Times New Roman" panose="02020603050405020304"/>
              </a:rPr>
              <a:t>: User replies are taken as input from the chat. </a:t>
            </a:r>
            <a:endParaRPr sz="2000" b="0" i="0" u="none" dirty="0">
              <a:solidFill>
                <a:srgbClr val="000000"/>
              </a:solidFill>
              <a:latin typeface="+mj-lt"/>
              <a:ea typeface="Times New Roman" panose="02020603050405020304"/>
              <a:cs typeface="+mj-lt"/>
              <a:sym typeface="Times New Roman" panose="02020603050405020304"/>
            </a:endParaRPr>
          </a:p>
          <a:p>
            <a:pPr marL="4572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2000" b="1" dirty="0">
                <a:latin typeface="+mj-lt"/>
                <a:ea typeface="Times New Roman" panose="02020603050405020304"/>
                <a:cs typeface="+mj-lt"/>
                <a:sym typeface="Times New Roman" panose="02020603050405020304"/>
              </a:rPr>
              <a:t>Request analysis/Return response</a:t>
            </a:r>
            <a:r>
              <a:rPr lang="en-US" sz="2000" dirty="0">
                <a:latin typeface="+mj-lt"/>
                <a:ea typeface="Times New Roman" panose="02020603050405020304"/>
                <a:cs typeface="+mj-lt"/>
                <a:sym typeface="Times New Roman" panose="02020603050405020304"/>
              </a:rPr>
              <a:t>: The user is informed with preventive measures and other counter measures.</a:t>
            </a:r>
            <a:endParaRPr sz="2000" b="0" i="0" u="none" strike="noStrike" cap="none" dirty="0">
              <a:solidFill>
                <a:srgbClr val="000000"/>
              </a:solidFill>
              <a:latin typeface="+mj-lt"/>
              <a:ea typeface="Lato" panose="020F0502020204030203"/>
              <a:cs typeface="+mj-lt"/>
              <a:sym typeface="Lato" panose="020F0502020204030203"/>
            </a:endParaRPr>
          </a:p>
          <a:p>
            <a:pPr marL="8001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 panose="020B0604020202020204"/>
              <a:buNone/>
            </a:pPr>
            <a:endParaRPr sz="2000" b="0" i="0" u="none" strike="noStrike" cap="none" dirty="0">
              <a:solidFill>
                <a:srgbClr val="000000"/>
              </a:solidFill>
              <a:latin typeface="+mj-lt"/>
              <a:ea typeface="Lato" panose="020F0502020204030203"/>
              <a:cs typeface="+mj-lt"/>
              <a:sym typeface="Lato" panose="020F0502020204030203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t>10/6/2021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CSE Department, JECC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OI_THEME_TEMPLATE_DESIGN">
  <a:themeElements>
    <a:clrScheme name="POI_THEME_TEMPLATE_DESIGN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6367</Words>
  <Application>WPS Presentation</Application>
  <PresentationFormat>On-screen Show (4:3)</PresentationFormat>
  <Paragraphs>336</Paragraphs>
  <Slides>28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42" baseType="lpstr">
      <vt:lpstr>Arial</vt:lpstr>
      <vt:lpstr>SimSun</vt:lpstr>
      <vt:lpstr>Wingdings</vt:lpstr>
      <vt:lpstr>Arial</vt:lpstr>
      <vt:lpstr>Times New Roman</vt:lpstr>
      <vt:lpstr>Calibri</vt:lpstr>
      <vt:lpstr>Cambria</vt:lpstr>
      <vt:lpstr>Lato</vt:lpstr>
      <vt:lpstr>Noto Sans Symbols</vt:lpstr>
      <vt:lpstr>Segoe Print</vt:lpstr>
      <vt:lpstr>Wingdings</vt:lpstr>
      <vt:lpstr>Microsoft YaHei</vt:lpstr>
      <vt:lpstr>Arial Unicode MS</vt:lpstr>
      <vt:lpstr>POI_THEME_TEMPLATE_DESIGN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Shilpa sivadas</cp:lastModifiedBy>
  <cp:revision>43</cp:revision>
  <dcterms:created xsi:type="dcterms:W3CDTF">2021-06-01T14:40:00Z</dcterms:created>
  <dcterms:modified xsi:type="dcterms:W3CDTF">2021-06-09T16:36:34Z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1033-11.2.0.10094</vt:lpwstr>
  </property>
</Properties>
</file>